
<file path=[Content_Types].xml><?xml version="1.0" encoding="utf-8"?>
<Types xmlns="http://schemas.openxmlformats.org/package/2006/content-types">
  <Default Extension="jpeg" ContentType="image/jpeg"/>
  <Default Extension="vml" ContentType="application/vnd.openxmlformats-officedocument.vmlDrawing"/>
  <Default Extension="docx" ContentType="application/vnd.openxmlformats-officedocument.wordprocessingml.document"/>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34"/>
  </p:handoutMasterIdLst>
  <p:sldIdLst>
    <p:sldId id="286" r:id="rId3"/>
    <p:sldId id="288" r:id="rId4"/>
    <p:sldId id="363" r:id="rId5"/>
    <p:sldId id="290" r:id="rId6"/>
    <p:sldId id="412" r:id="rId8"/>
    <p:sldId id="414" r:id="rId9"/>
    <p:sldId id="283" r:id="rId10"/>
    <p:sldId id="413" r:id="rId11"/>
    <p:sldId id="404" r:id="rId12"/>
    <p:sldId id="334" r:id="rId13"/>
    <p:sldId id="390" r:id="rId14"/>
    <p:sldId id="405" r:id="rId15"/>
    <p:sldId id="293" r:id="rId16"/>
    <p:sldId id="298" r:id="rId17"/>
    <p:sldId id="411" r:id="rId18"/>
    <p:sldId id="351" r:id="rId19"/>
    <p:sldId id="344" r:id="rId20"/>
    <p:sldId id="307" r:id="rId21"/>
    <p:sldId id="310" r:id="rId22"/>
    <p:sldId id="371" r:id="rId23"/>
    <p:sldId id="375" r:id="rId24"/>
    <p:sldId id="386" r:id="rId25"/>
    <p:sldId id="316" r:id="rId26"/>
    <p:sldId id="328" r:id="rId27"/>
    <p:sldId id="353" r:id="rId28"/>
    <p:sldId id="333" r:id="rId29"/>
    <p:sldId id="314" r:id="rId30"/>
    <p:sldId id="336" r:id="rId31"/>
    <p:sldId id="410" r:id="rId32"/>
    <p:sldId id="38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9C1C"/>
    <a:srgbClr val="FF7E20"/>
    <a:srgbClr val="3B956B"/>
    <a:srgbClr val="32D82C"/>
    <a:srgbClr val="189CFF"/>
    <a:srgbClr val="45A7FF"/>
    <a:srgbClr val="449595"/>
    <a:srgbClr val="E49F1F"/>
    <a:srgbClr val="419C76"/>
    <a:srgbClr val="295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441" autoAdjust="0"/>
    <p:restoredTop sz="85524" autoAdjust="0"/>
  </p:normalViewPr>
  <p:slideViewPr>
    <p:cSldViewPr snapToObjects="1">
      <p:cViewPr varScale="1">
        <p:scale>
          <a:sx n="100" d="100"/>
          <a:sy n="100" d="100"/>
        </p:scale>
        <p:origin x="-18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2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image" Target="../media/image56.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903B33-F2E9-0648-A5AF-70BE116A2D0C}" type="datetimeFigureOut">
              <a:rPr lang="fr-FR" smtClean="0"/>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pic>
        <p:nvPicPr>
          <p:cNvPr id="6" name="I 2" descr="MISA Int. Final.pdf"/>
          <p:cNvPicPr>
            <a:picLocks noChangeAspect="1" noChangeArrowheads="1"/>
          </p:cNvPicPr>
          <p:nvPr/>
        </p:nvPicPr>
        <p:blipFill>
          <a:blip r:embed="rId1" cstate="email"/>
          <a:srcRect/>
          <a:stretch>
            <a:fillRect/>
          </a:stretch>
        </p:blipFill>
        <p:spPr bwMode="auto">
          <a:xfrm>
            <a:off x="4869160" y="8151198"/>
            <a:ext cx="2088232" cy="105141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6BE95A-BE15-45CE-886C-0E9134751216}" type="datetimeFigureOut">
              <a:rPr lang="sv-SE" smtClean="0"/>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endParaRPr lang="sv-SE" smtClean="0"/>
          </a:p>
          <a:p>
            <a:pPr lvl="1"/>
            <a:r>
              <a:rPr lang="sv-SE" smtClean="0"/>
              <a:t>Nivå två</a:t>
            </a:r>
            <a:endParaRPr lang="sv-SE" smtClean="0"/>
          </a:p>
          <a:p>
            <a:pPr lvl="2"/>
            <a:r>
              <a:rPr lang="sv-SE" smtClean="0"/>
              <a:t>Nivå tre</a:t>
            </a:r>
            <a:endParaRPr lang="sv-SE" smtClean="0"/>
          </a:p>
          <a:p>
            <a:pPr lvl="3"/>
            <a:r>
              <a:rPr lang="sv-SE" smtClean="0"/>
              <a:t>Nivå fyra</a:t>
            </a:r>
            <a:endParaRPr lang="sv-SE" smtClean="0"/>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9F5814-4F9D-413B-9F93-919786465495}" type="slidenum">
              <a:rPr lang="sv-SE" smtClean="0"/>
            </a:fld>
            <a:endParaRPr lang="sv-S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09F5814-4F9D-413B-9F93-919786465495}" type="slidenum">
              <a:rPr lang="sv-SE" smtClean="0"/>
            </a:fld>
            <a:endParaRPr lang="sv-S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09F5814-4F9D-413B-9F93-919786465495}" type="slidenum">
              <a:rPr lang="sv-SE" smtClean="0"/>
            </a:fld>
            <a:endParaRPr lang="sv-S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F09F5814-4F9D-413B-9F93-919786465495}" type="slidenum">
              <a:rPr lang="sv-SE" smtClean="0"/>
            </a:fld>
            <a:endParaRPr lang="sv-S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F09F5814-4F9D-413B-9F93-919786465495}" type="slidenum">
              <a:rPr lang="sv-SE" smtClean="0"/>
            </a:fld>
            <a:endParaRPr lang="sv-S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09F5814-4F9D-413B-9F93-919786465495}" type="slidenum">
              <a:rPr lang="sv-SE" smtClean="0"/>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09F5814-4F9D-413B-9F93-919786465495}" type="slidenum">
              <a:rPr lang="sv-SE" smtClean="0"/>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09F5814-4F9D-413B-9F93-919786465495}" type="slidenum">
              <a:rPr lang="sv-SE" smtClean="0"/>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anose="05020102010507070707"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hasCustomPrompt="1"/>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anose="05020102010507070707" pitchFamily="18" charset="2"/>
              <a:buNone/>
              <a:defRPr sz="4600" kern="1200">
                <a:solidFill>
                  <a:schemeClr val="accent1"/>
                </a:solidFill>
                <a:latin typeface="+mj-lt"/>
                <a:ea typeface="+mj-ea"/>
                <a:cs typeface="+mj-cs"/>
              </a:defRPr>
            </a:lvl1pPr>
          </a:lstStyle>
          <a:p>
            <a:r>
              <a:rPr lang="fr-CA" smtClean="0"/>
              <a:t>Cliquez et modifiez le titre</a:t>
            </a:r>
            <a:endParaRPr lang="fr-CA" smtClean="0"/>
          </a:p>
        </p:txBody>
      </p:sp>
      <p:sp>
        <p:nvSpPr>
          <p:cNvPr id="3" name="Subtitle 2"/>
          <p:cNvSpPr>
            <a:spLocks noGrp="1"/>
          </p:cNvSpPr>
          <p:nvPr>
            <p:ph type="subTitle" idx="1" hasCustomPrompt="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anose="05020102010507070707"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dirty="0"/>
          </a:p>
        </p:txBody>
      </p:sp>
      <p:sp>
        <p:nvSpPr>
          <p:cNvPr id="4" name="Date Placeholder 3"/>
          <p:cNvSpPr>
            <a:spLocks noGrp="1"/>
          </p:cNvSpPr>
          <p:nvPr>
            <p:ph type="dt" sz="half" idx="10"/>
          </p:nvPr>
        </p:nvSpPr>
        <p:spPr/>
        <p:txBody>
          <a:bodyPr/>
          <a:lstStyle/>
          <a:p>
            <a:fld id="{14397D81-4D12-C148-B850-DB19B070B7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398" y="611872"/>
            <a:ext cx="4079545" cy="1162050"/>
          </a:xfrm>
        </p:spPr>
        <p:txBody>
          <a:bodyPr anchor="b"/>
          <a:lstStyle>
            <a:lvl1pPr algn="ctr">
              <a:defRPr sz="3600" b="0"/>
            </a:lvl1pPr>
          </a:lstStyle>
          <a:p>
            <a:r>
              <a:rPr lang="fr-CA" smtClean="0"/>
              <a:t>Cliquez et modifiez le titre</a:t>
            </a:r>
            <a:endParaRPr lang="fr-CA" smtClean="0"/>
          </a:p>
        </p:txBody>
      </p:sp>
      <p:sp>
        <p:nvSpPr>
          <p:cNvPr id="4" name="Text Placeholder 3"/>
          <p:cNvSpPr>
            <a:spLocks noGrp="1"/>
          </p:cNvSpPr>
          <p:nvPr>
            <p:ph type="body" sz="half" idx="2" hasCustomPrompt="1"/>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endParaRPr lang="fr-CA" smtClean="0"/>
          </a:p>
        </p:txBody>
      </p:sp>
      <p:sp>
        <p:nvSpPr>
          <p:cNvPr id="5" name="Date Placeholder 4"/>
          <p:cNvSpPr>
            <a:spLocks noGrp="1"/>
          </p:cNvSpPr>
          <p:nvPr>
            <p:ph type="dt" sz="half" idx="10"/>
          </p:nvPr>
        </p:nvSpPr>
        <p:spPr/>
        <p:txBody>
          <a:bodyPr/>
          <a:lstStyle/>
          <a:p>
            <a:fld id="{14397D81-4D12-C148-B850-DB19B070B7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BD389-E435-964E-87A1-D6C5D22FB2FF}" type="slidenum">
              <a:rPr lang="en-US" smtClean="0"/>
            </a:fld>
            <a:endParaRPr lang="en-US"/>
          </a:p>
        </p:txBody>
      </p:sp>
      <p:sp>
        <p:nvSpPr>
          <p:cNvPr id="8" name="Picture Placeholder 2"/>
          <p:cNvSpPr>
            <a:spLocks noGrp="1"/>
          </p:cNvSpPr>
          <p:nvPr>
            <p:ph type="pic" idx="1" hasCustomPrompt="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anose="05020102010507070707"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fr-CA" smtClean="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CA" smtClean="0"/>
              <a:t>Cliquez et modifiez le titre</a:t>
            </a:r>
            <a:endParaRPr lang="fr-CA" smtClean="0"/>
          </a:p>
        </p:txBody>
      </p:sp>
      <p:sp>
        <p:nvSpPr>
          <p:cNvPr id="3" name="Vertical Text Placeholder 2"/>
          <p:cNvSpPr>
            <a:spLocks noGrp="1"/>
          </p:cNvSpPr>
          <p:nvPr>
            <p:ph type="body" orient="vert" idx="1" hasCustomPrompt="1"/>
          </p:nvPr>
        </p:nvSpPr>
        <p:spPr/>
        <p:txBody>
          <a:bodyPr vert="eaVert"/>
          <a:lstStyle>
            <a:lvl5pPr>
              <a:defRPr/>
            </a:lvl5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4" name="Date Placeholder 3"/>
          <p:cNvSpPr>
            <a:spLocks noGrp="1"/>
          </p:cNvSpPr>
          <p:nvPr>
            <p:ph type="dt" sz="half" idx="10"/>
          </p:nvPr>
        </p:nvSpPr>
        <p:spPr/>
        <p:txBody>
          <a:bodyPr/>
          <a:lstStyle/>
          <a:p>
            <a:fld id="{14397D81-4D12-C148-B850-DB19B070B7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369792" y="368301"/>
            <a:ext cx="1524000" cy="5575300"/>
          </a:xfrm>
        </p:spPr>
        <p:txBody>
          <a:bodyPr vert="eaVert"/>
          <a:lstStyle/>
          <a:p>
            <a:r>
              <a:rPr lang="fr-CA" smtClean="0"/>
              <a:t>Cliquez et modifiez le titre</a:t>
            </a:r>
            <a:endParaRPr lang="fr-CA" smtClean="0"/>
          </a:p>
        </p:txBody>
      </p:sp>
      <p:sp>
        <p:nvSpPr>
          <p:cNvPr id="3" name="Vertical Text Placeholder 2"/>
          <p:cNvSpPr>
            <a:spLocks noGrp="1"/>
          </p:cNvSpPr>
          <p:nvPr>
            <p:ph type="body" orient="vert" idx="1" hasCustomPrompt="1"/>
          </p:nvPr>
        </p:nvSpPr>
        <p:spPr>
          <a:xfrm>
            <a:off x="549274" y="368301"/>
            <a:ext cx="6689726" cy="5575300"/>
          </a:xfrm>
        </p:spPr>
        <p:txBody>
          <a:bodyPr vert="eaVert"/>
          <a:lstStyle>
            <a:lvl5pPr>
              <a:defRPr/>
            </a:lvl5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4" name="Date Placeholder 3"/>
          <p:cNvSpPr>
            <a:spLocks noGrp="1"/>
          </p:cNvSpPr>
          <p:nvPr>
            <p:ph type="dt" sz="half" idx="10"/>
          </p:nvPr>
        </p:nvSpPr>
        <p:spPr/>
        <p:txBody>
          <a:bodyPr/>
          <a:lstStyle/>
          <a:p>
            <a:fld id="{14397D81-4D12-C148-B850-DB19B070B7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CA" smtClean="0"/>
              <a:t>Cliquez et modifiez le titre</a:t>
            </a:r>
            <a:endParaRPr lang="fr-CA" smtClean="0"/>
          </a:p>
        </p:txBody>
      </p:sp>
      <p:sp>
        <p:nvSpPr>
          <p:cNvPr id="3" name="Content Placeholder 2"/>
          <p:cNvSpPr>
            <a:spLocks noGrp="1"/>
          </p:cNvSpPr>
          <p:nvPr>
            <p:ph idx="1" hasCustomPrompt="1"/>
          </p:nvPr>
        </p:nvSpPr>
        <p:spPr/>
        <p:txBody>
          <a:bodyPr/>
          <a:lstStyle>
            <a:lvl5pPr>
              <a:defRPr/>
            </a:lvl5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4" name="Date Placeholder 3"/>
          <p:cNvSpPr>
            <a:spLocks noGrp="1"/>
          </p:cNvSpPr>
          <p:nvPr>
            <p:ph type="dt" sz="half" idx="10"/>
          </p:nvPr>
        </p:nvSpPr>
        <p:spPr/>
        <p:txBody>
          <a:bodyPr/>
          <a:lstStyle/>
          <a:p>
            <a:fld id="{14397D81-4D12-C148-B850-DB19B070B7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3538" y="3352801"/>
            <a:ext cx="8416925" cy="1470025"/>
          </a:xfrm>
        </p:spPr>
        <p:txBody>
          <a:bodyPr/>
          <a:lstStyle/>
          <a:p>
            <a:r>
              <a:rPr lang="fr-CA" smtClean="0"/>
              <a:t>Cliquez et modifiez le titre</a:t>
            </a:r>
            <a:endParaRPr dirty="0"/>
          </a:p>
        </p:txBody>
      </p:sp>
      <p:sp>
        <p:nvSpPr>
          <p:cNvPr id="3" name="Subtitle 2"/>
          <p:cNvSpPr>
            <a:spLocks noGrp="1"/>
          </p:cNvSpPr>
          <p:nvPr>
            <p:ph type="subTitle" idx="1" hasCustomPrompt="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dirty="0"/>
          </a:p>
        </p:txBody>
      </p:sp>
      <p:sp>
        <p:nvSpPr>
          <p:cNvPr id="4" name="Date Placeholder 3"/>
          <p:cNvSpPr>
            <a:spLocks noGrp="1"/>
          </p:cNvSpPr>
          <p:nvPr>
            <p:ph type="dt" sz="half" idx="10"/>
          </p:nvPr>
        </p:nvSpPr>
        <p:spPr/>
        <p:txBody>
          <a:bodyPr/>
          <a:lstStyle/>
          <a:p>
            <a:fld id="{14397D81-4D12-C148-B850-DB19B070B7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BD389-E435-964E-87A1-D6C5D22FB2FF}" type="slidenum">
              <a:rPr lang="en-US" smtClean="0"/>
            </a:fld>
            <a:endParaRPr lang="en-US"/>
          </a:p>
        </p:txBody>
      </p:sp>
      <p:sp>
        <p:nvSpPr>
          <p:cNvPr id="9" name="Picture Placeholder 2"/>
          <p:cNvSpPr>
            <a:spLocks noGrp="1"/>
          </p:cNvSpPr>
          <p:nvPr>
            <p:ph type="pic" idx="13" hasCustomPrompt="1"/>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fr-CA"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9275" y="2403144"/>
            <a:ext cx="8056563" cy="1362075"/>
          </a:xfrm>
        </p:spPr>
        <p:txBody>
          <a:bodyPr anchor="b" anchorCtr="0"/>
          <a:lstStyle>
            <a:lvl1pPr algn="ctr">
              <a:defRPr sz="4600" b="0" cap="none" baseline="0"/>
            </a:lvl1pPr>
          </a:lstStyle>
          <a:p>
            <a:r>
              <a:rPr lang="fr-CA" smtClean="0"/>
              <a:t>Cliquez et modifiez le titre</a:t>
            </a:r>
            <a:endParaRPr lang="fr-CA" smtClean="0"/>
          </a:p>
        </p:txBody>
      </p:sp>
      <p:sp>
        <p:nvSpPr>
          <p:cNvPr id="3" name="Text Placeholder 2"/>
          <p:cNvSpPr>
            <a:spLocks noGrp="1"/>
          </p:cNvSpPr>
          <p:nvPr>
            <p:ph type="body" idx="1" hasCustomPrompt="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endParaRPr lang="fr-CA" smtClean="0"/>
          </a:p>
        </p:txBody>
      </p:sp>
      <p:sp>
        <p:nvSpPr>
          <p:cNvPr id="4" name="Date Placeholder 3"/>
          <p:cNvSpPr>
            <a:spLocks noGrp="1"/>
          </p:cNvSpPr>
          <p:nvPr>
            <p:ph type="dt" sz="half" idx="10"/>
          </p:nvPr>
        </p:nvSpPr>
        <p:spPr/>
        <p:txBody>
          <a:bodyPr/>
          <a:lstStyle/>
          <a:p>
            <a:fld id="{14397D81-4D12-C148-B850-DB19B070B7B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9275" y="107576"/>
            <a:ext cx="8042276" cy="1336956"/>
          </a:xfrm>
        </p:spPr>
        <p:txBody>
          <a:bodyPr/>
          <a:lstStyle/>
          <a:p>
            <a:r>
              <a:rPr lang="fr-CA" smtClean="0"/>
              <a:t>Cliquez et modifiez le titre</a:t>
            </a:r>
            <a:endParaRPr lang="fr-CA" smtClean="0"/>
          </a:p>
        </p:txBody>
      </p:sp>
      <p:sp>
        <p:nvSpPr>
          <p:cNvPr id="3" name="Content Placeholder 2"/>
          <p:cNvSpPr>
            <a:spLocks noGrp="1"/>
          </p:cNvSpPr>
          <p:nvPr>
            <p:ph sz="half" idx="1" hasCustomPrompt="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4" name="Content Placeholder 3"/>
          <p:cNvSpPr>
            <a:spLocks noGrp="1"/>
          </p:cNvSpPr>
          <p:nvPr>
            <p:ph sz="half" idx="2" hasCustomPrompt="1"/>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5" name="Date Placeholder 4"/>
          <p:cNvSpPr>
            <a:spLocks noGrp="1"/>
          </p:cNvSpPr>
          <p:nvPr>
            <p:ph type="dt" sz="half" idx="10"/>
          </p:nvPr>
        </p:nvSpPr>
        <p:spPr/>
        <p:txBody>
          <a:bodyPr/>
          <a:lstStyle/>
          <a:p>
            <a:fld id="{14397D81-4D12-C148-B850-DB19B070B7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9274" y="107576"/>
            <a:ext cx="8042276" cy="1336956"/>
          </a:xfrm>
        </p:spPr>
        <p:txBody>
          <a:bodyPr/>
          <a:lstStyle>
            <a:lvl1pPr>
              <a:defRPr/>
            </a:lvl1pPr>
          </a:lstStyle>
          <a:p>
            <a:r>
              <a:rPr lang="fr-CA" smtClean="0"/>
              <a:t>Cliquez et modifiez le titre</a:t>
            </a:r>
            <a:endParaRPr lang="fr-CA" smtClean="0"/>
          </a:p>
        </p:txBody>
      </p:sp>
      <p:sp>
        <p:nvSpPr>
          <p:cNvPr id="3" name="Text Placeholder 2"/>
          <p:cNvSpPr>
            <a:spLocks noGrp="1"/>
          </p:cNvSpPr>
          <p:nvPr>
            <p:ph type="body" idx="1" hasCustomPrompt="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endParaRPr lang="fr-CA" smtClean="0"/>
          </a:p>
        </p:txBody>
      </p:sp>
      <p:sp>
        <p:nvSpPr>
          <p:cNvPr id="4" name="Content Placeholder 3"/>
          <p:cNvSpPr>
            <a:spLocks noGrp="1"/>
          </p:cNvSpPr>
          <p:nvPr>
            <p:ph sz="half" idx="2" hasCustomPrompt="1"/>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5" name="Text Placeholder 4"/>
          <p:cNvSpPr>
            <a:spLocks noGrp="1"/>
          </p:cNvSpPr>
          <p:nvPr>
            <p:ph type="body" sz="quarter" idx="3" hasCustomPrompt="1"/>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endParaRPr lang="fr-CA" smtClean="0"/>
          </a:p>
        </p:txBody>
      </p:sp>
      <p:sp>
        <p:nvSpPr>
          <p:cNvPr id="6" name="Content Placeholder 5"/>
          <p:cNvSpPr>
            <a:spLocks noGrp="1"/>
          </p:cNvSpPr>
          <p:nvPr>
            <p:ph sz="quarter" idx="4" hasCustomPrompt="1"/>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7" name="Date Placeholder 6"/>
          <p:cNvSpPr>
            <a:spLocks noGrp="1"/>
          </p:cNvSpPr>
          <p:nvPr>
            <p:ph type="dt" sz="half" idx="10"/>
          </p:nvPr>
        </p:nvSpPr>
        <p:spPr/>
        <p:txBody>
          <a:bodyPr/>
          <a:lstStyle/>
          <a:p>
            <a:fld id="{14397D81-4D12-C148-B850-DB19B070B7B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CA" smtClean="0"/>
              <a:t>Cliquez et modifiez le titre</a:t>
            </a:r>
            <a:endParaRPr lang="fr-CA" smtClean="0"/>
          </a:p>
        </p:txBody>
      </p:sp>
      <p:sp>
        <p:nvSpPr>
          <p:cNvPr id="3" name="Date Placeholder 2"/>
          <p:cNvSpPr>
            <a:spLocks noGrp="1"/>
          </p:cNvSpPr>
          <p:nvPr>
            <p:ph type="dt" sz="half" idx="10"/>
          </p:nvPr>
        </p:nvSpPr>
        <p:spPr/>
        <p:txBody>
          <a:bodyPr/>
          <a:lstStyle/>
          <a:p>
            <a:fld id="{14397D81-4D12-C148-B850-DB19B070B7B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97D81-4D12-C148-B850-DB19B070B7B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399" y="611872"/>
            <a:ext cx="3840480" cy="1162050"/>
          </a:xfrm>
        </p:spPr>
        <p:txBody>
          <a:bodyPr anchor="b"/>
          <a:lstStyle>
            <a:lvl1pPr algn="ctr">
              <a:defRPr sz="3600" b="0"/>
            </a:lvl1pPr>
          </a:lstStyle>
          <a:p>
            <a:r>
              <a:rPr lang="fr-CA" smtClean="0"/>
              <a:t>Cliquez et modifiez le titre</a:t>
            </a:r>
            <a:endParaRPr lang="fr-CA" smtClean="0"/>
          </a:p>
        </p:txBody>
      </p:sp>
      <p:sp>
        <p:nvSpPr>
          <p:cNvPr id="3" name="Content Placeholder 2"/>
          <p:cNvSpPr>
            <a:spLocks noGrp="1"/>
          </p:cNvSpPr>
          <p:nvPr>
            <p:ph idx="1" hasCustomPrompt="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4" name="Text Placeholder 3"/>
          <p:cNvSpPr>
            <a:spLocks noGrp="1"/>
          </p:cNvSpPr>
          <p:nvPr>
            <p:ph type="body" sz="half" idx="2" hasCustomPrompt="1"/>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endParaRPr lang="fr-CA" smtClean="0"/>
          </a:p>
        </p:txBody>
      </p:sp>
      <p:sp>
        <p:nvSpPr>
          <p:cNvPr id="5" name="Date Placeholder 4"/>
          <p:cNvSpPr>
            <a:spLocks noGrp="1"/>
          </p:cNvSpPr>
          <p:nvPr>
            <p:ph type="dt" sz="half" idx="10"/>
          </p:nvPr>
        </p:nvSpPr>
        <p:spPr/>
        <p:txBody>
          <a:bodyPr/>
          <a:lstStyle/>
          <a:p>
            <a:fld id="{14397D81-4D12-C148-B850-DB19B070B7B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BD389-E435-964E-87A1-D6C5D22FB2F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fr-CA" smtClean="0"/>
              <a:t>Cliquez et modifiez le titre</a:t>
            </a:r>
            <a:endParaRPr lang="fr-CA" smtClean="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fr-CA" smtClean="0"/>
              <a:t>Cliquez pour modifier les styles du texte du masque</a:t>
            </a:r>
            <a:endParaRPr lang="fr-CA" smtClean="0"/>
          </a:p>
          <a:p>
            <a:pPr lvl="1"/>
            <a:r>
              <a:rPr lang="fr-CA" smtClean="0"/>
              <a:t>Deuxième niveau</a:t>
            </a:r>
            <a:endParaRPr lang="fr-CA" smtClean="0"/>
          </a:p>
          <a:p>
            <a:pPr lvl="2"/>
            <a:r>
              <a:rPr lang="fr-CA" smtClean="0"/>
              <a:t>Troisième niveau</a:t>
            </a:r>
            <a:endParaRPr lang="fr-CA" smtClean="0"/>
          </a:p>
          <a:p>
            <a:pPr lvl="3"/>
            <a:r>
              <a:rPr lang="fr-CA" smtClean="0"/>
              <a:t>Quatrième niveau</a:t>
            </a:r>
            <a:endParaRPr lang="fr-CA" smtClean="0"/>
          </a:p>
          <a:p>
            <a:pPr lvl="4"/>
            <a:r>
              <a:rPr lang="fr-CA" smtClean="0"/>
              <a:t>Cinquième niveau</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14397D81-4D12-C148-B850-DB19B070B7BB}" type="datetimeFigureOut">
              <a:rPr lang="en-US" smtClean="0"/>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281BD389-E435-964E-87A1-D6C5D22FB2F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anose="05020102010507070707"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anose="05020102010507070707"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anose="05020102010507070707"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anose="05020102010507070707"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anose="05020102010507070707"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anose="05020102010507070707"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anose="05020102010507070707" pitchFamily="18" charset="2"/>
        <a:buChar char=""/>
        <a:defRPr lang="en-US" sz="1800" kern="1200" dirty="0" smtClean="0">
          <a:solidFill>
            <a:schemeClr val="tx1">
              <a:lumMod val="65000"/>
              <a:lumOff val="35000"/>
            </a:schemeClr>
          </a:solidFill>
          <a:latin typeface="+mn-lt"/>
          <a:ea typeface="+mn-ea"/>
          <a:cs typeface="+mn-cs"/>
        </a:defRPr>
      </a:lvl7pPr>
      <a:lvl8pPr marL="2399030" indent="-282575" algn="l" defTabSz="914400" rtl="0" eaLnBrk="1" latinLnBrk="0" hangingPunct="1">
        <a:spcBef>
          <a:spcPct val="20000"/>
        </a:spcBef>
        <a:buClr>
          <a:schemeClr val="accent2"/>
        </a:buClr>
        <a:buSzPct val="110000"/>
        <a:buFont typeface="Wingdings 2" panose="05020102010507070707"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anose="05020102010507070707"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40.GIF"/><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hyperlink" Target="http://www.massageinschools.com"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jpe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jpe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package" Target="../embeddings/Document1.docx"/><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jpe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609600" y="502212"/>
            <a:ext cx="7924800" cy="1987477"/>
            <a:chOff x="251520" y="1988840"/>
            <a:chExt cx="8534400" cy="1758838"/>
          </a:xfrm>
        </p:grpSpPr>
        <p:sp>
          <p:nvSpPr>
            <p:cNvPr id="6" name="Rectangle 5"/>
            <p:cNvSpPr/>
            <p:nvPr/>
          </p:nvSpPr>
          <p:spPr>
            <a:xfrm>
              <a:off x="8028384" y="1988840"/>
              <a:ext cx="347421" cy="369332"/>
            </a:xfrm>
            <a:prstGeom prst="rect">
              <a:avLst/>
            </a:prstGeom>
          </p:spPr>
          <p:txBody>
            <a:bodyPr wrap="none">
              <a:spAutoFit/>
            </a:bodyPr>
            <a:lstStyle/>
            <a:p>
              <a:r>
                <a:rPr lang="en-GB" dirty="0"/>
                <a:t>™</a:t>
              </a:r>
              <a:r>
                <a:rPr lang="en-GB" dirty="0" smtClean="0"/>
                <a:t> </a:t>
              </a:r>
              <a:endParaRPr lang="en-US" dirty="0"/>
            </a:p>
          </p:txBody>
        </p:sp>
        <p:sp>
          <p:nvSpPr>
            <p:cNvPr id="11" name="TextBox 10"/>
            <p:cNvSpPr txBox="1"/>
            <p:nvPr/>
          </p:nvSpPr>
          <p:spPr>
            <a:xfrm>
              <a:off x="251520" y="2031748"/>
              <a:ext cx="8534400" cy="1715930"/>
            </a:xfrm>
            <a:prstGeom prst="rect">
              <a:avLst/>
            </a:prstGeom>
            <a:noFill/>
          </p:spPr>
          <p:txBody>
            <a:bodyPr wrap="square" rtlCol="0" anchor="ctr" anchorCtr="1">
              <a:spAutoFit/>
            </a:bodyPr>
            <a:lstStyle/>
            <a:p>
              <a:pPr algn="ctr"/>
              <a:r>
                <a:rPr lang="en-GB" sz="4000" b="1" dirty="0" smtClean="0">
                  <a:solidFill>
                    <a:srgbClr val="10569B"/>
                  </a:solidFill>
                  <a:cs typeface="Comic Sans MS" panose="030F0702030302020204"/>
                </a:rPr>
                <a:t>Massage in Schools Programme</a:t>
              </a:r>
              <a:endParaRPr lang="en-GB" sz="4000" b="1" dirty="0" smtClean="0">
                <a:solidFill>
                  <a:srgbClr val="10569B"/>
                </a:solidFill>
                <a:cs typeface="Comic Sans MS" panose="030F0702030302020204"/>
              </a:endParaRPr>
            </a:p>
            <a:p>
              <a:pPr algn="ctr"/>
              <a:r>
                <a:rPr lang="en-GB" sz="4000" b="1" dirty="0" smtClean="0">
                  <a:solidFill>
                    <a:srgbClr val="10569B"/>
                  </a:solidFill>
                  <a:cs typeface="Comic Sans MS" panose="030F0702030302020204"/>
                </a:rPr>
                <a:t> MISP</a:t>
              </a:r>
              <a:endParaRPr lang="en-GB" sz="4000" b="1" dirty="0">
                <a:solidFill>
                  <a:srgbClr val="10569B"/>
                </a:solidFill>
                <a:cs typeface="Comic Sans MS" panose="030F0702030302020204"/>
              </a:endParaRPr>
            </a:p>
          </p:txBody>
        </p:sp>
      </p:grpSp>
      <p:sp>
        <p:nvSpPr>
          <p:cNvPr id="13" name="TextBox 12"/>
          <p:cNvSpPr txBox="1"/>
          <p:nvPr/>
        </p:nvSpPr>
        <p:spPr>
          <a:xfrm>
            <a:off x="-36512" y="3944420"/>
            <a:ext cx="9023176" cy="923330"/>
          </a:xfrm>
          <a:prstGeom prst="rect">
            <a:avLst/>
          </a:prstGeom>
          <a:noFill/>
        </p:spPr>
        <p:txBody>
          <a:bodyPr wrap="square" rtlCol="0" anchor="t" anchorCtr="1">
            <a:noAutofit/>
          </a:bodyPr>
          <a:lstStyle/>
          <a:p>
            <a:pPr algn="ctr"/>
            <a:r>
              <a:rPr lang="en-AU" sz="2500" dirty="0" smtClean="0">
                <a:solidFill>
                  <a:srgbClr val="10569B"/>
                </a:solidFill>
                <a:latin typeface="+mj-lt"/>
                <a:cs typeface="Footlight MT Light" panose="0204060206030A020304"/>
              </a:rPr>
              <a:t>Vision of Nurturing Touch for all Children of the World</a:t>
            </a:r>
            <a:endParaRPr lang="en-AU" sz="2500" dirty="0" smtClean="0">
              <a:solidFill>
                <a:srgbClr val="10569B"/>
              </a:solidFill>
              <a:latin typeface="+mj-lt"/>
              <a:cs typeface="Footlight MT Light" panose="0204060206030A020304"/>
            </a:endParaRPr>
          </a:p>
          <a:p>
            <a:pPr algn="ctr"/>
            <a:endParaRPr lang="en-AU" sz="2500" dirty="0" smtClean="0">
              <a:solidFill>
                <a:srgbClr val="10569B"/>
              </a:solidFill>
              <a:latin typeface="+mj-lt"/>
              <a:cs typeface="Footlight MT Light" panose="0204060206030A020304"/>
            </a:endParaRPr>
          </a:p>
          <a:p>
            <a:pPr algn="ctr"/>
            <a:r>
              <a:rPr lang="en-AU" sz="2500" dirty="0" smtClean="0">
                <a:solidFill>
                  <a:srgbClr val="660066"/>
                </a:solidFill>
                <a:latin typeface="+mj-lt"/>
                <a:cs typeface="Footlight MT Light" panose="0204060206030A020304"/>
              </a:rPr>
              <a:t>Presentation given by: </a:t>
            </a:r>
            <a:r>
              <a:rPr lang="en-AU" sz="2500" dirty="0" smtClean="0">
                <a:solidFill>
                  <a:srgbClr val="10569B"/>
                </a:solidFill>
                <a:latin typeface="+mj-lt"/>
                <a:cs typeface="Footlight MT Light" panose="0204060206030A020304"/>
              </a:rPr>
              <a:t>____________________________</a:t>
            </a:r>
            <a:endParaRPr lang="en-AU" sz="2500" dirty="0" smtClean="0">
              <a:solidFill>
                <a:srgbClr val="10569B"/>
              </a:solidFill>
              <a:latin typeface="+mj-lt"/>
              <a:cs typeface="Footlight MT Light" panose="0204060206030A020304"/>
            </a:endParaRPr>
          </a:p>
          <a:p>
            <a:pPr algn="ctr"/>
            <a:endParaRPr lang="en-AU" sz="2500" dirty="0" smtClean="0">
              <a:solidFill>
                <a:srgbClr val="10569B"/>
              </a:solidFill>
              <a:latin typeface="+mj-lt"/>
              <a:cs typeface="Footlight MT Light" panose="0204060206030A020304"/>
            </a:endParaRPr>
          </a:p>
          <a:p>
            <a:endParaRPr lang="en-US" sz="2500" dirty="0">
              <a:latin typeface="+mj-lt"/>
            </a:endParaRPr>
          </a:p>
        </p:txBody>
      </p:sp>
      <p:pic>
        <p:nvPicPr>
          <p:cNvPr id="8" name="I 2" descr="MISA Int. Final.pdf"/>
          <p:cNvPicPr>
            <a:picLocks noChangeAspect="1" noChangeArrowheads="1"/>
          </p:cNvPicPr>
          <p:nvPr/>
        </p:nvPicPr>
        <p:blipFill>
          <a:blip r:embed="rId1" cstate="email"/>
          <a:srcRect/>
          <a:stretch>
            <a:fillRect/>
          </a:stretch>
        </p:blipFill>
        <p:spPr bwMode="auto">
          <a:xfrm>
            <a:off x="3275856" y="5301208"/>
            <a:ext cx="2952328" cy="1787945"/>
          </a:xfrm>
          <a:prstGeom prst="rect">
            <a:avLst/>
          </a:prstGeom>
          <a:noFill/>
          <a:ln w="9525">
            <a:noFill/>
            <a:miter lim="800000"/>
            <a:headEnd/>
            <a:tailEnd/>
          </a:ln>
        </p:spPr>
      </p:pic>
      <p:pic>
        <p:nvPicPr>
          <p:cNvPr id="10" name="Image 9" descr="images.jpeg"/>
          <p:cNvPicPr>
            <a:picLocks noChangeAspect="1"/>
          </p:cNvPicPr>
          <p:nvPr/>
        </p:nvPicPr>
        <p:blipFill>
          <a:blip r:embed="rId2"/>
          <a:stretch>
            <a:fillRect/>
          </a:stretch>
        </p:blipFill>
        <p:spPr>
          <a:xfrm>
            <a:off x="4000590" y="2489689"/>
            <a:ext cx="1494048" cy="145473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9275" y="-27384"/>
            <a:ext cx="8042276" cy="1512168"/>
          </a:xfrm>
        </p:spPr>
        <p:txBody>
          <a:bodyPr>
            <a:normAutofit fontScale="90000"/>
          </a:bodyPr>
          <a:lstStyle/>
          <a:p>
            <a:br>
              <a:rPr lang="en-CA" sz="2665" b="1" dirty="0" smtClean="0">
                <a:solidFill>
                  <a:srgbClr val="095A9B"/>
                </a:solidFill>
              </a:rPr>
            </a:br>
            <a:r>
              <a:rPr lang="en-CA" sz="4900" b="1" dirty="0" smtClean="0">
                <a:solidFill>
                  <a:srgbClr val="055DBE"/>
                </a:solidFill>
              </a:rPr>
              <a:t> </a:t>
            </a:r>
            <a:r>
              <a:rPr lang="en-CA" sz="4900" b="1" dirty="0" smtClean="0">
                <a:solidFill>
                  <a:srgbClr val="10569B"/>
                </a:solidFill>
              </a:rPr>
              <a:t>Bullying and Violence</a:t>
            </a:r>
            <a:br>
              <a:rPr lang="en-CA" sz="4900" b="1" dirty="0" smtClean="0">
                <a:solidFill>
                  <a:srgbClr val="10569B"/>
                </a:solidFill>
              </a:rPr>
            </a:br>
            <a:r>
              <a:rPr lang="en-CA" sz="4900" b="1" dirty="0" smtClean="0">
                <a:solidFill>
                  <a:srgbClr val="10569B"/>
                </a:solidFill>
              </a:rPr>
              <a:t>a threat for all children</a:t>
            </a:r>
            <a:endParaRPr lang="en-CA" sz="4900" b="1" dirty="0">
              <a:solidFill>
                <a:srgbClr val="10569B"/>
              </a:solidFill>
            </a:endParaRPr>
          </a:p>
        </p:txBody>
      </p:sp>
      <p:pic>
        <p:nvPicPr>
          <p:cNvPr id="2050" name="Picture 2" descr="C:\Users\User\Desktop\bullying-kids.jpg"/>
          <p:cNvPicPr>
            <a:picLocks noGrp="1" noChangeAspect="1" noChangeArrowheads="1"/>
          </p:cNvPicPr>
          <p:nvPr>
            <p:ph idx="1"/>
          </p:nvPr>
        </p:nvPicPr>
        <p:blipFill>
          <a:blip r:embed="rId1" cstate="email"/>
          <a:srcRect/>
          <a:stretch>
            <a:fillRect/>
          </a:stretch>
        </p:blipFill>
        <p:spPr bwMode="auto">
          <a:xfrm>
            <a:off x="2051720" y="2286000"/>
            <a:ext cx="5247461" cy="381568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5" name="Image 8" descr="MISA Int. smaller.pdf"/>
          <p:cNvPicPr>
            <a:picLocks noChangeAspect="1"/>
          </p:cNvPicPr>
          <p:nvPr/>
        </p:nvPicPr>
        <p:blipFill>
          <a:blip r:embed="rId2"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9275" y="107576"/>
            <a:ext cx="8042276" cy="1797424"/>
          </a:xfrm>
        </p:spPr>
        <p:txBody>
          <a:bodyPr/>
          <a:lstStyle/>
          <a:p>
            <a:r>
              <a:rPr lang="sv-SE" b="1" dirty="0" smtClean="0">
                <a:solidFill>
                  <a:srgbClr val="10569B"/>
                </a:solidFill>
              </a:rPr>
              <a:t>Bullying </a:t>
            </a:r>
            <a:r>
              <a:rPr lang="sv-SE" b="1" dirty="0" err="1" smtClean="0">
                <a:solidFill>
                  <a:srgbClr val="10569B"/>
                </a:solidFill>
              </a:rPr>
              <a:t>Statistics</a:t>
            </a:r>
            <a:r>
              <a:rPr lang="sv-SE" b="1" dirty="0" smtClean="0">
                <a:solidFill>
                  <a:srgbClr val="10569B"/>
                </a:solidFill>
              </a:rPr>
              <a:t> </a:t>
            </a:r>
            <a:r>
              <a:rPr lang="sv-SE" sz="4400" b="1" dirty="0" err="1" smtClean="0">
                <a:solidFill>
                  <a:srgbClr val="10569B"/>
                </a:solidFill>
              </a:rPr>
              <a:t>Globally</a:t>
            </a:r>
            <a:endParaRPr lang="sv-SE" sz="4400" b="1" dirty="0">
              <a:solidFill>
                <a:srgbClr val="10569B"/>
              </a:solidFill>
            </a:endParaRPr>
          </a:p>
        </p:txBody>
      </p:sp>
      <p:sp>
        <p:nvSpPr>
          <p:cNvPr id="3" name="Platshållare för innehåll 2"/>
          <p:cNvSpPr>
            <a:spLocks noGrp="1"/>
          </p:cNvSpPr>
          <p:nvPr>
            <p:ph idx="1"/>
          </p:nvPr>
        </p:nvSpPr>
        <p:spPr>
          <a:xfrm>
            <a:off x="549274" y="1905000"/>
            <a:ext cx="8271197" cy="4191001"/>
          </a:xfrm>
        </p:spPr>
        <p:txBody>
          <a:bodyPr>
            <a:noAutofit/>
          </a:bodyPr>
          <a:lstStyle/>
          <a:p>
            <a:pPr>
              <a:buClr>
                <a:srgbClr val="295EA9"/>
              </a:buClr>
            </a:pPr>
            <a:r>
              <a:rPr lang="fr-FR" sz="2200" b="1" dirty="0" smtClean="0">
                <a:solidFill>
                  <a:srgbClr val="A31D51"/>
                </a:solidFill>
              </a:rPr>
              <a:t>An estimated 200 million children are bullied every year, globally.</a:t>
            </a:r>
            <a:endParaRPr lang="fr-FR" sz="2200" b="1" dirty="0" smtClean="0">
              <a:solidFill>
                <a:srgbClr val="A31D51"/>
              </a:solidFill>
            </a:endParaRPr>
          </a:p>
          <a:p>
            <a:pPr>
              <a:buClr>
                <a:srgbClr val="295EA9"/>
              </a:buClr>
            </a:pPr>
            <a:r>
              <a:rPr lang="fr-FR" sz="2200" b="1" dirty="0" smtClean="0">
                <a:solidFill>
                  <a:srgbClr val="A31D51"/>
                </a:solidFill>
              </a:rPr>
              <a:t>Children as young as 3 years of age are being bullied</a:t>
            </a:r>
            <a:endParaRPr lang="fr-FR" sz="2200" b="1" dirty="0" smtClean="0">
              <a:solidFill>
                <a:srgbClr val="A31D51"/>
              </a:solidFill>
            </a:endParaRPr>
          </a:p>
          <a:p>
            <a:pPr>
              <a:buClr>
                <a:srgbClr val="295EA9"/>
              </a:buClr>
            </a:pPr>
            <a:r>
              <a:rPr lang="fr-FR" sz="2200" b="1" dirty="0" smtClean="0">
                <a:solidFill>
                  <a:srgbClr val="A31D51"/>
                </a:solidFill>
              </a:rPr>
              <a:t>Of the children with anxiety disorders, 1 out of 3 have been bullied</a:t>
            </a:r>
            <a:endParaRPr lang="fr-FR" sz="2200" b="1" dirty="0" smtClean="0">
              <a:solidFill>
                <a:srgbClr val="A31D51"/>
              </a:solidFill>
            </a:endParaRPr>
          </a:p>
          <a:p>
            <a:pPr>
              <a:buClr>
                <a:srgbClr val="295EA9"/>
              </a:buClr>
            </a:pPr>
            <a:r>
              <a:rPr lang="fr-FR" sz="2200" b="1" dirty="0" smtClean="0">
                <a:solidFill>
                  <a:srgbClr val="A31D51"/>
                </a:solidFill>
              </a:rPr>
              <a:t>A new review of studies from 15 countries found a connection between bullying, being bullied and suicide</a:t>
            </a:r>
            <a:endParaRPr lang="fr-FR" sz="2200" b="1" dirty="0" smtClean="0">
              <a:solidFill>
                <a:srgbClr val="A31D51"/>
              </a:solidFill>
            </a:endParaRPr>
          </a:p>
          <a:p>
            <a:pPr>
              <a:buClr>
                <a:srgbClr val="295EA9"/>
              </a:buClr>
            </a:pPr>
            <a:r>
              <a:rPr lang="fr-FR" sz="2200" b="1" dirty="0" smtClean="0">
                <a:solidFill>
                  <a:srgbClr val="A31D51"/>
                </a:solidFill>
              </a:rPr>
              <a:t>Cyber bullying is the newest and </a:t>
            </a:r>
            <a:r>
              <a:rPr lang="fr-FR" sz="2200" b="1" dirty="0" err="1" smtClean="0">
                <a:solidFill>
                  <a:srgbClr val="A31D51"/>
                </a:solidFill>
              </a:rPr>
              <a:t>fastest</a:t>
            </a:r>
            <a:r>
              <a:rPr lang="fr-FR" sz="2200" b="1" dirty="0" smtClean="0">
                <a:solidFill>
                  <a:srgbClr val="A31D51"/>
                </a:solidFill>
              </a:rPr>
              <a:t> </a:t>
            </a:r>
            <a:r>
              <a:rPr lang="fr-FR" sz="2200" b="1" dirty="0" err="1" smtClean="0">
                <a:solidFill>
                  <a:srgbClr val="A31D51"/>
                </a:solidFill>
              </a:rPr>
              <a:t>growing</a:t>
            </a:r>
            <a:r>
              <a:rPr lang="fr-FR" sz="2200" b="1" dirty="0" smtClean="0">
                <a:solidFill>
                  <a:srgbClr val="A31D51"/>
                </a:solidFill>
              </a:rPr>
              <a:t> </a:t>
            </a:r>
            <a:r>
              <a:rPr lang="fr-FR" sz="2200" b="1" dirty="0" err="1" smtClean="0">
                <a:solidFill>
                  <a:srgbClr val="A31D51"/>
                </a:solidFill>
              </a:rPr>
              <a:t>form</a:t>
            </a:r>
            <a:r>
              <a:rPr lang="fr-FR" sz="2200" b="1" dirty="0" smtClean="0">
                <a:solidFill>
                  <a:srgbClr val="A31D51"/>
                </a:solidFill>
              </a:rPr>
              <a:t> of bullying </a:t>
            </a:r>
            <a:endParaRPr lang="fr-FR" sz="2200" b="1" dirty="0" smtClean="0">
              <a:solidFill>
                <a:srgbClr val="A31D51"/>
              </a:solidFill>
            </a:endParaRPr>
          </a:p>
        </p:txBody>
      </p:sp>
      <p:pic>
        <p:nvPicPr>
          <p:cNvPr id="4" name="Image 8" descr="MISA Int. smaller.pdf"/>
          <p:cNvPicPr>
            <a:picLocks noChangeAspect="1"/>
          </p:cNvPicPr>
          <p:nvPr/>
        </p:nvPicPr>
        <p:blipFill>
          <a:blip r:embed="rId1" cstate="email"/>
          <a:stretch>
            <a:fillRect/>
          </a:stretch>
        </p:blipFill>
        <p:spPr>
          <a:xfrm>
            <a:off x="7162800" y="5867400"/>
            <a:ext cx="1657671" cy="990599"/>
          </a:xfrm>
          <a:prstGeom prst="rect">
            <a:avLst/>
          </a:prstGeom>
        </p:spPr>
      </p:pic>
      <p:pic>
        <p:nvPicPr>
          <p:cNvPr id="5" name="Image 4" descr="Unknown-4.jpeg"/>
          <p:cNvPicPr>
            <a:picLocks noChangeAspect="1"/>
          </p:cNvPicPr>
          <p:nvPr/>
        </p:nvPicPr>
        <p:blipFill>
          <a:blip r:embed="rId2"/>
          <a:stretch>
            <a:fillRect/>
          </a:stretch>
        </p:blipFill>
        <p:spPr>
          <a:xfrm>
            <a:off x="2590800" y="288925"/>
            <a:ext cx="3505199" cy="85407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107576"/>
            <a:ext cx="10972800" cy="1492624"/>
          </a:xfrm>
        </p:spPr>
        <p:txBody>
          <a:bodyPr/>
          <a:lstStyle/>
          <a:p>
            <a:r>
              <a:rPr lang="en-AU" sz="4300" b="1" dirty="0" smtClean="0">
                <a:solidFill>
                  <a:srgbClr val="055DBE"/>
                </a:solidFill>
              </a:rPr>
              <a:t>The MISP helps reduce isolation</a:t>
            </a:r>
            <a:endParaRPr lang="en-AU" sz="4300" b="1" dirty="0">
              <a:solidFill>
                <a:srgbClr val="055DBE"/>
              </a:solidFill>
            </a:endParaRPr>
          </a:p>
        </p:txBody>
      </p:sp>
      <p:pic>
        <p:nvPicPr>
          <p:cNvPr id="4" name="Espace réservé du contenu 3" descr="photo.JPG"/>
          <p:cNvPicPr>
            <a:picLocks noGrp="1" noChangeAspect="1"/>
          </p:cNvPicPr>
          <p:nvPr>
            <p:ph idx="1"/>
          </p:nvPr>
        </p:nvPicPr>
        <p:blipFill>
          <a:blip r:embed="rId1"/>
          <a:stretch>
            <a:fillRect/>
          </a:stretch>
        </p:blipFill>
        <p:spPr>
          <a:xfrm>
            <a:off x="549275" y="2514600"/>
            <a:ext cx="8042275" cy="3416263"/>
          </a:xfrm>
        </p:spPr>
      </p:pic>
      <p:pic>
        <p:nvPicPr>
          <p:cNvPr id="5" name="Image 8" descr="MISA Int. smaller.pdf"/>
          <p:cNvPicPr>
            <a:picLocks noChangeAspect="1"/>
          </p:cNvPicPr>
          <p:nvPr/>
        </p:nvPicPr>
        <p:blipFill>
          <a:blip r:embed="rId2"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5127" y="91951"/>
            <a:ext cx="8455721" cy="769441"/>
          </a:xfrm>
          <a:prstGeom prst="rect">
            <a:avLst/>
          </a:prstGeom>
          <a:noFill/>
        </p:spPr>
        <p:txBody>
          <a:bodyPr wrap="square" rtlCol="0">
            <a:spAutoFit/>
          </a:bodyPr>
          <a:lstStyle/>
          <a:p>
            <a:pPr algn="ctr"/>
            <a:r>
              <a:rPr lang="en-GB" sz="4400" b="1" dirty="0" smtClean="0">
                <a:solidFill>
                  <a:srgbClr val="10569B"/>
                </a:solidFill>
                <a:latin typeface="+mj-lt"/>
                <a:cs typeface="Footlight MT Light" panose="0204060206030A020304"/>
              </a:rPr>
              <a:t>Three Main Aspects of MISP</a:t>
            </a:r>
            <a:endParaRPr lang="en-GB" sz="4400" b="1" dirty="0" smtClean="0">
              <a:solidFill>
                <a:srgbClr val="10569B"/>
              </a:solidFill>
              <a:latin typeface="+mj-lt"/>
              <a:cs typeface="Footlight MT Light" panose="0204060206030A020304"/>
            </a:endParaRPr>
          </a:p>
        </p:txBody>
      </p:sp>
      <p:pic>
        <p:nvPicPr>
          <p:cNvPr id="12" name="Picture 11" descr="KIDS ROWS.png"/>
          <p:cNvPicPr>
            <a:picLocks noChangeAspect="1"/>
          </p:cNvPicPr>
          <p:nvPr/>
        </p:nvPicPr>
        <p:blipFill>
          <a:blip r:embed="rId1" cstate="email"/>
          <a:stretch>
            <a:fillRect/>
          </a:stretch>
        </p:blipFill>
        <p:spPr>
          <a:xfrm>
            <a:off x="2286152" y="1196752"/>
            <a:ext cx="4571695" cy="268810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547664" y="4365104"/>
            <a:ext cx="6120680" cy="1508105"/>
          </a:xfrm>
          <a:prstGeom prst="rect">
            <a:avLst/>
          </a:prstGeom>
          <a:noFill/>
        </p:spPr>
        <p:txBody>
          <a:bodyPr wrap="square" rtlCol="0">
            <a:spAutoFit/>
          </a:bodyPr>
          <a:lstStyle/>
          <a:p>
            <a:pPr marL="457200" indent="-457200">
              <a:spcAft>
                <a:spcPts val="1200"/>
              </a:spcAft>
              <a:buClr>
                <a:srgbClr val="0070C0"/>
              </a:buClr>
              <a:buFont typeface="Wingdings" panose="05000000000000000000" pitchFamily="2" charset="2"/>
              <a:buAutoNum type="circleNumWdWhitePlain"/>
            </a:pPr>
            <a:r>
              <a:rPr lang="en-GB" sz="2400" b="1" dirty="0" smtClean="0">
                <a:solidFill>
                  <a:srgbClr val="055DBE"/>
                </a:solidFill>
                <a:cs typeface="Times New Roman" panose="02020603050405020304"/>
              </a:rPr>
              <a:t>Child to child massage routine</a:t>
            </a:r>
            <a:endParaRPr lang="en-GB" sz="2400" b="1" dirty="0" smtClean="0">
              <a:solidFill>
                <a:srgbClr val="055DBE"/>
              </a:solidFill>
              <a:cs typeface="Times New Roman" panose="02020603050405020304"/>
            </a:endParaRPr>
          </a:p>
          <a:p>
            <a:pPr marL="457200" indent="-457200">
              <a:spcAft>
                <a:spcPts val="1200"/>
              </a:spcAft>
              <a:buClr>
                <a:srgbClr val="0070C0"/>
              </a:buClr>
              <a:buFont typeface="Wingdings" panose="05000000000000000000" pitchFamily="2" charset="2"/>
              <a:buAutoNum type="circleNumWdWhitePlain"/>
            </a:pPr>
            <a:r>
              <a:rPr lang="en-GB" sz="2400" b="1" dirty="0" smtClean="0">
                <a:solidFill>
                  <a:srgbClr val="055DBE"/>
                </a:solidFill>
                <a:cs typeface="Times New Roman" panose="02020603050405020304"/>
              </a:rPr>
              <a:t>Touch and Movement for learning</a:t>
            </a:r>
            <a:endParaRPr lang="en-GB" sz="2400" b="1" dirty="0" smtClean="0">
              <a:solidFill>
                <a:srgbClr val="055DBE"/>
              </a:solidFill>
              <a:cs typeface="Times New Roman" panose="02020603050405020304"/>
            </a:endParaRPr>
          </a:p>
          <a:p>
            <a:pPr marL="457200" indent="-457200">
              <a:spcAft>
                <a:spcPts val="1200"/>
              </a:spcAft>
              <a:buClr>
                <a:srgbClr val="0070C0"/>
              </a:buClr>
              <a:buFont typeface="Wingdings" panose="05000000000000000000" pitchFamily="2" charset="2"/>
              <a:buAutoNum type="circleNumWdWhitePlain"/>
            </a:pPr>
            <a:r>
              <a:rPr lang="en-GB" sz="2400" b="1" dirty="0" smtClean="0">
                <a:solidFill>
                  <a:srgbClr val="055DBE"/>
                </a:solidFill>
                <a:cs typeface="Times New Roman" panose="02020603050405020304"/>
              </a:rPr>
              <a:t>MISP within families</a:t>
            </a:r>
            <a:endParaRPr lang="en-GB" sz="2400" b="1" dirty="0" smtClean="0">
              <a:solidFill>
                <a:srgbClr val="055DBE"/>
              </a:solidFill>
              <a:cs typeface="Times New Roman" panose="02020603050405020304"/>
            </a:endParaRPr>
          </a:p>
        </p:txBody>
      </p:sp>
      <p:pic>
        <p:nvPicPr>
          <p:cNvPr id="6" name="Image 8" descr="MISA Int. smaller.pdf"/>
          <p:cNvPicPr>
            <a:picLocks noChangeAspect="1"/>
          </p:cNvPicPr>
          <p:nvPr/>
        </p:nvPicPr>
        <p:blipFill>
          <a:blip r:embed="rId2"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8" y="188640"/>
            <a:ext cx="7767141" cy="1716360"/>
          </a:xfrm>
        </p:spPr>
        <p:txBody>
          <a:bodyPr/>
          <a:lstStyle/>
          <a:p>
            <a:r>
              <a:rPr lang="sv-SE" sz="4400" b="1" dirty="0" smtClean="0">
                <a:solidFill>
                  <a:srgbClr val="095A9B"/>
                </a:solidFill>
              </a:rPr>
              <a:t>MISP </a:t>
            </a:r>
            <a:r>
              <a:rPr lang="sv-SE" sz="4400" b="1" dirty="0" err="1" smtClean="0">
                <a:solidFill>
                  <a:srgbClr val="095A9B"/>
                </a:solidFill>
              </a:rPr>
              <a:t>helps</a:t>
            </a:r>
            <a:r>
              <a:rPr lang="sv-SE" sz="4400" b="1" dirty="0" smtClean="0">
                <a:solidFill>
                  <a:srgbClr val="095A9B"/>
                </a:solidFill>
              </a:rPr>
              <a:t> to </a:t>
            </a:r>
            <a:r>
              <a:rPr lang="sv-SE" sz="4400" b="1" dirty="0" err="1" smtClean="0">
                <a:solidFill>
                  <a:srgbClr val="095A9B"/>
                </a:solidFill>
              </a:rPr>
              <a:t>develop</a:t>
            </a:r>
            <a:r>
              <a:rPr lang="sv-SE" sz="4400" b="1" dirty="0" smtClean="0">
                <a:solidFill>
                  <a:srgbClr val="095A9B"/>
                </a:solidFill>
              </a:rPr>
              <a:t> </a:t>
            </a:r>
            <a:r>
              <a:rPr lang="sv-SE" sz="4400" b="1" dirty="0" err="1" smtClean="0">
                <a:solidFill>
                  <a:srgbClr val="449595"/>
                </a:solidFill>
              </a:rPr>
              <a:t>Respect</a:t>
            </a:r>
            <a:r>
              <a:rPr lang="sv-SE" sz="4400" b="1" dirty="0" smtClean="0">
                <a:solidFill>
                  <a:srgbClr val="095A9B"/>
                </a:solidFill>
              </a:rPr>
              <a:t> and </a:t>
            </a:r>
            <a:r>
              <a:rPr lang="sv-SE" sz="4400" b="1" dirty="0" err="1" smtClean="0">
                <a:solidFill>
                  <a:srgbClr val="E49F1F"/>
                </a:solidFill>
              </a:rPr>
              <a:t>Gratitude￼</a:t>
            </a:r>
            <a:endParaRPr lang="sv-SE" sz="4400" b="1" dirty="0">
              <a:solidFill>
                <a:srgbClr val="E49F1F"/>
              </a:solidFill>
            </a:endParaRPr>
          </a:p>
        </p:txBody>
      </p:sp>
      <p:pic>
        <p:nvPicPr>
          <p:cNvPr id="6"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3074" name="Picture 2"/>
          <p:cNvPicPr>
            <a:picLocks noChangeAspect="1" noChangeArrowheads="1"/>
          </p:cNvPicPr>
          <p:nvPr/>
        </p:nvPicPr>
        <p:blipFill>
          <a:blip r:embed="rId2" cstate="print"/>
          <a:srcRect/>
          <a:stretch>
            <a:fillRect/>
          </a:stretch>
        </p:blipFill>
        <p:spPr bwMode="auto">
          <a:xfrm>
            <a:off x="5062066" y="1905002"/>
            <a:ext cx="3388643" cy="389718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683568" y="1905001"/>
            <a:ext cx="3204864" cy="38971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solidFill>
                  <a:srgbClr val="1367BA"/>
                </a:solidFill>
              </a:rPr>
              <a:t>Weather</a:t>
            </a:r>
            <a:r>
              <a:rPr lang="fr-FR" b="1" dirty="0" smtClean="0">
                <a:solidFill>
                  <a:srgbClr val="1367BA"/>
                </a:solidFill>
              </a:rPr>
              <a:t> Massage</a:t>
            </a:r>
            <a:endParaRPr lang="fr-FR" b="1" dirty="0">
              <a:solidFill>
                <a:srgbClr val="1367BA"/>
              </a:solidFill>
            </a:endParaRPr>
          </a:p>
        </p:txBody>
      </p:sp>
      <p:pic>
        <p:nvPicPr>
          <p:cNvPr id="4" name="Image 3"/>
          <p:cNvPicPr>
            <a:picLocks noChangeAspect="1"/>
          </p:cNvPicPr>
          <p:nvPr/>
        </p:nvPicPr>
        <p:blipFill>
          <a:blip r:embed="rId1"/>
          <a:stretch>
            <a:fillRect/>
          </a:stretch>
        </p:blipFill>
        <p:spPr>
          <a:xfrm>
            <a:off x="2339752" y="1628800"/>
            <a:ext cx="4495800" cy="4653102"/>
          </a:xfrm>
          <a:prstGeom prst="rect">
            <a:avLst/>
          </a:prstGeom>
          <a:ln>
            <a:noFill/>
          </a:ln>
          <a:effectLst>
            <a:softEdge rad="112500"/>
          </a:effectLst>
        </p:spPr>
      </p:pic>
      <p:pic>
        <p:nvPicPr>
          <p:cNvPr id="5" name="Image 8" descr="MISA Int. smaller.pdf"/>
          <p:cNvPicPr>
            <a:picLocks noChangeAspect="1"/>
          </p:cNvPicPr>
          <p:nvPr/>
        </p:nvPicPr>
        <p:blipFill>
          <a:blip r:embed="rId2"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32384" y="44623"/>
            <a:ext cx="11049000" cy="1849487"/>
          </a:xfrm>
        </p:spPr>
        <p:txBody>
          <a:bodyPr>
            <a:noAutofit/>
          </a:bodyPr>
          <a:lstStyle/>
          <a:p>
            <a:r>
              <a:rPr lang="en-US" sz="3600" b="1" dirty="0" smtClean="0">
                <a:solidFill>
                  <a:srgbClr val="10569B"/>
                </a:solidFill>
              </a:rPr>
              <a:t>Hormones and </a:t>
            </a:r>
            <a:r>
              <a:rPr lang="en-US" sz="3600" b="1" dirty="0" err="1" smtClean="0">
                <a:solidFill>
                  <a:srgbClr val="10569B"/>
                </a:solidFill>
              </a:rPr>
              <a:t>Neuro</a:t>
            </a:r>
            <a:r>
              <a:rPr lang="en-US" sz="3600" b="1" dirty="0" smtClean="0">
                <a:solidFill>
                  <a:srgbClr val="10569B"/>
                </a:solidFill>
              </a:rPr>
              <a:t>-chemicals</a:t>
            </a:r>
            <a:br>
              <a:rPr lang="en-US" sz="3600" b="1" dirty="0" smtClean="0">
                <a:solidFill>
                  <a:srgbClr val="10569B"/>
                </a:solidFill>
              </a:rPr>
            </a:br>
            <a:r>
              <a:rPr lang="en-US" sz="3600" b="1" dirty="0" smtClean="0">
                <a:solidFill>
                  <a:srgbClr val="10569B"/>
                </a:solidFill>
              </a:rPr>
              <a:t> are influenced by the</a:t>
            </a:r>
            <a:br>
              <a:rPr lang="en-US" sz="3600" b="1" dirty="0" smtClean="0">
                <a:solidFill>
                  <a:srgbClr val="10569B"/>
                </a:solidFill>
              </a:rPr>
            </a:br>
            <a:r>
              <a:rPr lang="en-US" sz="3600" b="1" dirty="0" smtClean="0">
                <a:solidFill>
                  <a:srgbClr val="10569B"/>
                </a:solidFill>
              </a:rPr>
              <a:t> practice of the MISP</a:t>
            </a:r>
            <a:endParaRPr lang="en-US" sz="3600" b="1" dirty="0">
              <a:solidFill>
                <a:srgbClr val="095A9B"/>
              </a:solidFill>
            </a:endParaRPr>
          </a:p>
        </p:txBody>
      </p:sp>
      <p:sp>
        <p:nvSpPr>
          <p:cNvPr id="3" name="Platshållare för innehåll 2"/>
          <p:cNvSpPr>
            <a:spLocks noGrp="1"/>
          </p:cNvSpPr>
          <p:nvPr>
            <p:ph idx="1"/>
          </p:nvPr>
        </p:nvSpPr>
        <p:spPr>
          <a:xfrm>
            <a:off x="323528" y="2209800"/>
            <a:ext cx="8366125" cy="3733799"/>
          </a:xfrm>
        </p:spPr>
        <p:style>
          <a:lnRef idx="0">
            <a:schemeClr val="accent2"/>
          </a:lnRef>
          <a:fillRef idx="3">
            <a:schemeClr val="accent2"/>
          </a:fillRef>
          <a:effectRef idx="3">
            <a:schemeClr val="accent2"/>
          </a:effectRef>
          <a:fontRef idx="minor">
            <a:schemeClr val="lt1"/>
          </a:fontRef>
        </p:style>
        <p:txBody>
          <a:bodyPr>
            <a:normAutofit/>
            <a:scene3d>
              <a:camera prst="perspectiveRight" fov="2700000">
                <a:rot lat="0" lon="20400000" rev="0"/>
              </a:camera>
              <a:lightRig rig="threePt" dir="t"/>
            </a:scene3d>
          </a:bodyPr>
          <a:lstStyle/>
          <a:p>
            <a:pPr>
              <a:buNone/>
            </a:pPr>
            <a:endParaRPr lang="en-US" b="1" u="sng" dirty="0" smtClean="0">
              <a:solidFill>
                <a:schemeClr val="bg1"/>
              </a:solidFill>
              <a:latin typeface="+mj-lt"/>
              <a:cs typeface="Times New Roman" panose="02020603050405020304" pitchFamily="18" charset="0"/>
            </a:endParaRPr>
          </a:p>
          <a:p>
            <a:pPr>
              <a:buNone/>
            </a:pPr>
            <a:r>
              <a:rPr lang="en-US" sz="2800" b="1" dirty="0" err="1" smtClean="0">
                <a:solidFill>
                  <a:schemeClr val="bg1"/>
                </a:solidFill>
                <a:latin typeface="+mj-lt"/>
                <a:cs typeface="Times New Roman" panose="02020603050405020304" pitchFamily="18" charset="0"/>
              </a:rPr>
              <a:t>Oxytocin</a:t>
            </a:r>
            <a:r>
              <a:rPr lang="en-US" sz="2800" b="1" dirty="0" smtClean="0">
                <a:solidFill>
                  <a:schemeClr val="bg1"/>
                </a:solidFill>
                <a:latin typeface="+mj-lt"/>
                <a:cs typeface="Times New Roman" panose="02020603050405020304" pitchFamily="18" charset="0"/>
              </a:rPr>
              <a:t> is increased</a:t>
            </a:r>
            <a:endParaRPr lang="en-US" sz="2800" b="1" dirty="0" smtClean="0">
              <a:solidFill>
                <a:schemeClr val="bg1"/>
              </a:solidFill>
              <a:latin typeface="+mj-lt"/>
              <a:cs typeface="Times New Roman" panose="02020603050405020304" pitchFamily="18" charset="0"/>
            </a:endParaRPr>
          </a:p>
          <a:p>
            <a:pPr>
              <a:buNone/>
            </a:pPr>
            <a:endParaRPr lang="en-US" sz="2800" b="1" dirty="0" smtClean="0">
              <a:solidFill>
                <a:schemeClr val="bg1"/>
              </a:solidFill>
              <a:latin typeface="+mj-lt"/>
              <a:cs typeface="Times New Roman" panose="02020603050405020304" pitchFamily="18" charset="0"/>
            </a:endParaRPr>
          </a:p>
          <a:p>
            <a:pPr>
              <a:buNone/>
            </a:pPr>
            <a:r>
              <a:rPr lang="sv-SE" sz="2800" b="1" dirty="0" err="1" smtClean="0">
                <a:solidFill>
                  <a:schemeClr val="bg1"/>
                </a:solidFill>
                <a:latin typeface="+mj-lt"/>
              </a:rPr>
              <a:t>Cortisol</a:t>
            </a:r>
            <a:r>
              <a:rPr lang="sv-SE" sz="2800" b="1" dirty="0" smtClean="0">
                <a:solidFill>
                  <a:schemeClr val="bg1"/>
                </a:solidFill>
                <a:latin typeface="+mj-lt"/>
              </a:rPr>
              <a:t> is </a:t>
            </a:r>
            <a:r>
              <a:rPr lang="sv-SE" sz="2800" b="1" dirty="0" err="1" smtClean="0">
                <a:solidFill>
                  <a:schemeClr val="bg1"/>
                </a:solidFill>
                <a:latin typeface="+mj-lt"/>
              </a:rPr>
              <a:t>reduced</a:t>
            </a:r>
            <a:endParaRPr lang="sv-SE" sz="2800" b="1" dirty="0">
              <a:solidFill>
                <a:schemeClr val="bg1"/>
              </a:solidFill>
              <a:latin typeface="+mj-lt"/>
            </a:endParaRPr>
          </a:p>
        </p:txBody>
      </p:sp>
      <p:pic>
        <p:nvPicPr>
          <p:cNvPr id="4" name="Image 2" descr=":images-2.jpeg"/>
          <p:cNvPicPr/>
          <p:nvPr/>
        </p:nvPicPr>
        <p:blipFill>
          <a:blip r:embed="rId1" cstate="email"/>
          <a:srcRect/>
          <a:stretch>
            <a:fillRect/>
          </a:stretch>
        </p:blipFill>
        <p:spPr bwMode="auto">
          <a:xfrm>
            <a:off x="4876800" y="2438400"/>
            <a:ext cx="1995264" cy="1850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 1" descr=":images.jpeg"/>
          <p:cNvPicPr/>
          <p:nvPr/>
        </p:nvPicPr>
        <p:blipFill>
          <a:blip r:embed="rId2" cstate="email"/>
          <a:srcRect/>
          <a:stretch>
            <a:fillRect/>
          </a:stretch>
        </p:blipFill>
        <p:spPr bwMode="auto">
          <a:xfrm>
            <a:off x="6477744" y="3733800"/>
            <a:ext cx="1979712" cy="1845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 8" descr="MISA Int. smaller.pdf"/>
          <p:cNvPicPr>
            <a:picLocks noChangeAspect="1"/>
          </p:cNvPicPr>
          <p:nvPr/>
        </p:nvPicPr>
        <p:blipFill>
          <a:blip r:embed="rId3" cstate="email"/>
          <a:stretch>
            <a:fillRect/>
          </a:stretch>
        </p:blipFill>
        <p:spPr>
          <a:xfrm>
            <a:off x="7467600" y="5849403"/>
            <a:ext cx="1676400" cy="96397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9275" y="228892"/>
            <a:ext cx="8042276" cy="607820"/>
          </a:xfrm>
        </p:spPr>
        <p:txBody>
          <a:bodyPr/>
          <a:lstStyle/>
          <a:p>
            <a:r>
              <a:rPr lang="en-US" sz="4400" b="1" dirty="0" smtClean="0">
                <a:solidFill>
                  <a:srgbClr val="10569B"/>
                </a:solidFill>
              </a:rPr>
              <a:t>Remember…</a:t>
            </a:r>
            <a:endParaRPr lang="en-US" sz="4400" b="1" dirty="0">
              <a:solidFill>
                <a:srgbClr val="10569B"/>
              </a:solidFill>
            </a:endParaRPr>
          </a:p>
        </p:txBody>
      </p:sp>
      <p:pic>
        <p:nvPicPr>
          <p:cNvPr id="4" name="Image 2" descr=":images.jpeg"/>
          <p:cNvPicPr>
            <a:picLocks noGrp="1"/>
          </p:cNvPicPr>
          <p:nvPr>
            <p:ph idx="1"/>
          </p:nvPr>
        </p:nvPicPr>
        <p:blipFill>
          <a:blip r:embed="rId1" cstate="email"/>
          <a:srcRect/>
          <a:stretch>
            <a:fillRect/>
          </a:stretch>
        </p:blipFill>
        <p:spPr bwMode="auto">
          <a:xfrm>
            <a:off x="3059832" y="836712"/>
            <a:ext cx="2952328" cy="3461320"/>
          </a:xfrm>
          <a:prstGeom prst="rect">
            <a:avLst/>
          </a:prstGeom>
          <a:ln>
            <a:noFill/>
          </a:ln>
          <a:effectLst>
            <a:softEdge rad="112500"/>
          </a:effectLst>
        </p:spPr>
      </p:pic>
      <p:pic>
        <p:nvPicPr>
          <p:cNvPr id="5" name="Image 3" descr=":images-2.jpeg"/>
          <p:cNvPicPr/>
          <p:nvPr/>
        </p:nvPicPr>
        <p:blipFill>
          <a:blip r:embed="rId2" cstate="email"/>
          <a:srcRect/>
          <a:stretch>
            <a:fillRect/>
          </a:stretch>
        </p:blipFill>
        <p:spPr bwMode="auto">
          <a:xfrm>
            <a:off x="6540943" y="381000"/>
            <a:ext cx="2402286" cy="1895112"/>
          </a:xfrm>
          <a:prstGeom prst="rect">
            <a:avLst/>
          </a:prstGeom>
          <a:ln>
            <a:noFill/>
          </a:ln>
          <a:effectLst>
            <a:softEdge rad="112500"/>
          </a:effectLst>
        </p:spPr>
      </p:pic>
      <p:pic>
        <p:nvPicPr>
          <p:cNvPr id="74754" name="Picture 2" descr="http://www.pediatricsafety.net/wp-content/uploads/2010/09/help-take-away-the-stress.jpg"/>
          <p:cNvPicPr>
            <a:picLocks noChangeAspect="1" noChangeArrowheads="1"/>
          </p:cNvPicPr>
          <p:nvPr/>
        </p:nvPicPr>
        <p:blipFill>
          <a:blip r:embed="rId3" cstate="email"/>
          <a:srcRect/>
          <a:stretch>
            <a:fillRect/>
          </a:stretch>
        </p:blipFill>
        <p:spPr bwMode="auto">
          <a:xfrm>
            <a:off x="304800" y="3972273"/>
            <a:ext cx="2842667" cy="1895112"/>
          </a:xfrm>
          <a:prstGeom prst="rect">
            <a:avLst/>
          </a:prstGeom>
          <a:ln>
            <a:noFill/>
          </a:ln>
          <a:effectLst>
            <a:softEdge rad="112500"/>
          </a:effectLst>
        </p:spPr>
      </p:pic>
      <p:pic>
        <p:nvPicPr>
          <p:cNvPr id="74756" name="Picture 4" descr="http://timewellness.files.wordpress.com/2010/02/stressed.jpg"/>
          <p:cNvPicPr>
            <a:picLocks noChangeAspect="1" noChangeArrowheads="1"/>
          </p:cNvPicPr>
          <p:nvPr/>
        </p:nvPicPr>
        <p:blipFill>
          <a:blip r:embed="rId4" cstate="email"/>
          <a:srcRect/>
          <a:stretch>
            <a:fillRect/>
          </a:stretch>
        </p:blipFill>
        <p:spPr bwMode="auto">
          <a:xfrm>
            <a:off x="304800" y="381000"/>
            <a:ext cx="1991021" cy="2520280"/>
          </a:xfrm>
          <a:prstGeom prst="rect">
            <a:avLst/>
          </a:prstGeom>
          <a:ln>
            <a:noFill/>
          </a:ln>
          <a:effectLst>
            <a:softEdge rad="112500"/>
          </a:effectLst>
        </p:spPr>
      </p:pic>
      <p:pic>
        <p:nvPicPr>
          <p:cNvPr id="8" name="il_fi" descr="http://blog.childrensdayton.org/wp-content/uploads/2012/06/stressed-boy.jpg"/>
          <p:cNvPicPr/>
          <p:nvPr/>
        </p:nvPicPr>
        <p:blipFill>
          <a:blip r:embed="rId5" cstate="email"/>
          <a:srcRect/>
          <a:stretch>
            <a:fillRect/>
          </a:stretch>
        </p:blipFill>
        <p:spPr bwMode="auto">
          <a:xfrm>
            <a:off x="6600530" y="2563932"/>
            <a:ext cx="1991021" cy="2520280"/>
          </a:xfrm>
          <a:prstGeom prst="rect">
            <a:avLst/>
          </a:prstGeom>
          <a:ln>
            <a:noFill/>
          </a:ln>
          <a:effectLst>
            <a:softEdge rad="112500"/>
          </a:effectLst>
        </p:spPr>
      </p:pic>
      <p:pic>
        <p:nvPicPr>
          <p:cNvPr id="14" name="Image 13" descr="images-4.jpeg"/>
          <p:cNvPicPr>
            <a:picLocks noChangeAspect="1"/>
          </p:cNvPicPr>
          <p:nvPr/>
        </p:nvPicPr>
        <p:blipFill>
          <a:blip r:embed="rId6" cstate="email"/>
          <a:stretch>
            <a:fillRect/>
          </a:stretch>
        </p:blipFill>
        <p:spPr>
          <a:xfrm>
            <a:off x="3505200" y="4572000"/>
            <a:ext cx="2749111" cy="1540768"/>
          </a:xfrm>
          <a:prstGeom prst="rect">
            <a:avLst/>
          </a:prstGeom>
          <a:ln>
            <a:noFill/>
          </a:ln>
          <a:effectLst>
            <a:softEdge rad="112500"/>
          </a:effectLst>
        </p:spPr>
      </p:pic>
      <p:pic>
        <p:nvPicPr>
          <p:cNvPr id="11" name="Image 8" descr="MISA Int. smaller.pdf"/>
          <p:cNvPicPr>
            <a:picLocks noChangeAspect="1"/>
          </p:cNvPicPr>
          <p:nvPr/>
        </p:nvPicPr>
        <p:blipFill>
          <a:blip r:embed="rId7"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11287"/>
            <a:ext cx="9144000" cy="769441"/>
          </a:xfrm>
          <a:prstGeom prst="rect">
            <a:avLst/>
          </a:prstGeom>
          <a:noFill/>
        </p:spPr>
        <p:txBody>
          <a:bodyPr wrap="square" rtlCol="0">
            <a:spAutoFit/>
          </a:bodyPr>
          <a:lstStyle/>
          <a:p>
            <a:pPr lvl="0" algn="ctr"/>
            <a:r>
              <a:rPr lang="en-GB" sz="4400" b="1" dirty="0" smtClean="0">
                <a:solidFill>
                  <a:srgbClr val="E98810"/>
                </a:solidFill>
                <a:latin typeface="+mj-lt"/>
              </a:rPr>
              <a:t>Influence of MISP on the Brain</a:t>
            </a:r>
            <a:endParaRPr lang="en-GB" sz="4400" b="1" dirty="0" smtClean="0">
              <a:solidFill>
                <a:srgbClr val="E98810"/>
              </a:solidFill>
              <a:latin typeface="+mj-lt"/>
            </a:endParaRPr>
          </a:p>
        </p:txBody>
      </p:sp>
      <p:sp>
        <p:nvSpPr>
          <p:cNvPr id="13" name="TextBox 12"/>
          <p:cNvSpPr txBox="1"/>
          <p:nvPr/>
        </p:nvSpPr>
        <p:spPr>
          <a:xfrm rot="10800000" flipV="1">
            <a:off x="251520" y="5960980"/>
            <a:ext cx="8435280" cy="600164"/>
          </a:xfrm>
          <a:prstGeom prst="rect">
            <a:avLst/>
          </a:prstGeom>
          <a:noFill/>
        </p:spPr>
        <p:txBody>
          <a:bodyPr wrap="square" rtlCol="0">
            <a:spAutoFit/>
          </a:bodyPr>
          <a:lstStyle/>
          <a:p>
            <a:pPr algn="ctr"/>
            <a:r>
              <a:rPr lang="en-GB" sz="3300" b="1" dirty="0" smtClean="0">
                <a:solidFill>
                  <a:srgbClr val="008000"/>
                </a:solidFill>
                <a:cs typeface="Times New Roman" panose="02020603050405020304" pitchFamily="18" charset="0"/>
              </a:rPr>
              <a:t> </a:t>
            </a:r>
            <a:endParaRPr lang="en-GB" sz="3300" b="1" dirty="0" smtClean="0">
              <a:solidFill>
                <a:srgbClr val="008000"/>
              </a:solidFill>
              <a:latin typeface="+mj-lt"/>
              <a:cs typeface="Times New Roman" panose="02020603050405020304" pitchFamily="18" charset="0"/>
            </a:endParaRPr>
          </a:p>
          <a:p>
            <a:pPr algn="ctr"/>
            <a:endParaRPr lang="en-GB" sz="3300" b="1" dirty="0" smtClean="0">
              <a:solidFill>
                <a:srgbClr val="008000"/>
              </a:solidFill>
              <a:latin typeface="+mj-lt"/>
              <a:cs typeface="Times New Roman" panose="02020603050405020304" pitchFamily="18" charset="0"/>
            </a:endParaRPr>
          </a:p>
        </p:txBody>
      </p:sp>
      <p:pic>
        <p:nvPicPr>
          <p:cNvPr id="6"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7"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600199"/>
            <a:ext cx="7126690" cy="40900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7688" y="457199"/>
            <a:ext cx="8686800" cy="2246769"/>
          </a:xfrm>
          <a:prstGeom prst="rect">
            <a:avLst/>
          </a:prstGeom>
          <a:noFill/>
        </p:spPr>
        <p:txBody>
          <a:bodyPr wrap="square" rtlCol="0">
            <a:spAutoFit/>
          </a:bodyPr>
          <a:lstStyle/>
          <a:p>
            <a:pPr marL="285750" indent="-285750">
              <a:buClr>
                <a:srgbClr val="0070C0"/>
              </a:buClr>
            </a:pPr>
            <a:r>
              <a:rPr lang="en-GB" sz="2800" b="1" dirty="0" smtClean="0">
                <a:solidFill>
                  <a:srgbClr val="10569B"/>
                </a:solidFill>
                <a:cs typeface="Times New Roman" panose="02020603050405020304" pitchFamily="18" charset="0"/>
              </a:rPr>
              <a:t>MISP has a direct influence on the limbic system</a:t>
            </a:r>
            <a:endParaRPr lang="en-GB" sz="2800" b="1" dirty="0" smtClean="0">
              <a:solidFill>
                <a:srgbClr val="10569B"/>
              </a:solidFill>
              <a:cs typeface="Times New Roman" panose="02020603050405020304" pitchFamily="18" charset="0"/>
            </a:endParaRPr>
          </a:p>
          <a:p>
            <a:pPr marL="285750" indent="-285750">
              <a:buClr>
                <a:srgbClr val="0070C0"/>
              </a:buClr>
            </a:pPr>
            <a:r>
              <a:rPr lang="en-US" altLang="zh-HK" sz="2800" dirty="0" smtClean="0">
                <a:solidFill>
                  <a:srgbClr val="0070C0"/>
                </a:solidFill>
              </a:rPr>
              <a:t> </a:t>
            </a:r>
            <a:endParaRPr lang="en-US" altLang="zh-HK" sz="2800" dirty="0" smtClean="0">
              <a:solidFill>
                <a:srgbClr val="0070C0"/>
              </a:solidFill>
            </a:endParaRPr>
          </a:p>
          <a:p>
            <a:pPr marL="285750" indent="-285750">
              <a:buClr>
                <a:srgbClr val="0070C0"/>
              </a:buClr>
              <a:buFont typeface="Wingdings" panose="05000000000000000000" pitchFamily="2" charset="2"/>
              <a:buChar char="Ø"/>
            </a:pPr>
            <a:r>
              <a:rPr lang="en-US" altLang="zh-HK" sz="2800" dirty="0" smtClean="0">
                <a:solidFill>
                  <a:srgbClr val="008000"/>
                </a:solidFill>
              </a:rPr>
              <a:t>  Calming down the reptilian brain</a:t>
            </a:r>
            <a:endParaRPr lang="en-US" altLang="zh-HK" sz="2800" dirty="0" smtClean="0">
              <a:solidFill>
                <a:srgbClr val="008000"/>
              </a:solidFill>
            </a:endParaRPr>
          </a:p>
          <a:p>
            <a:pPr marL="285750" indent="-285750">
              <a:buClr>
                <a:srgbClr val="0070C0"/>
              </a:buClr>
              <a:buFont typeface="Wingdings" panose="05000000000000000000" pitchFamily="2" charset="2"/>
              <a:buChar char="Ø"/>
            </a:pPr>
            <a:r>
              <a:rPr lang="en-US" altLang="zh-HK" sz="2800" dirty="0" smtClean="0">
                <a:solidFill>
                  <a:srgbClr val="008000"/>
                </a:solidFill>
              </a:rPr>
              <a:t>  Learning and Concentration can then start </a:t>
            </a:r>
            <a:endParaRPr lang="en-US" altLang="zh-HK" sz="2800" dirty="0" smtClean="0">
              <a:solidFill>
                <a:srgbClr val="008000"/>
              </a:solidFill>
            </a:endParaRPr>
          </a:p>
          <a:p>
            <a:pPr marL="285750" indent="-285750">
              <a:buClr>
                <a:srgbClr val="0070C0"/>
              </a:buClr>
            </a:pPr>
            <a:r>
              <a:rPr lang="en-US" altLang="zh-HK" sz="2800" dirty="0" smtClean="0">
                <a:solidFill>
                  <a:srgbClr val="008000"/>
                </a:solidFill>
              </a:rPr>
              <a:t>    to happen in the neo-cortex</a:t>
            </a:r>
            <a:endParaRPr lang="en-GB" sz="2800" b="1" dirty="0">
              <a:solidFill>
                <a:srgbClr val="008000"/>
              </a:solidFill>
              <a:latin typeface="+mj-lt"/>
            </a:endParaRPr>
          </a:p>
        </p:txBody>
      </p:sp>
      <p:pic>
        <p:nvPicPr>
          <p:cNvPr id="13" name="Picture 12" descr="NEO CORTEX BRAIN.png"/>
          <p:cNvPicPr>
            <a:picLocks noChangeAspect="1"/>
          </p:cNvPicPr>
          <p:nvPr/>
        </p:nvPicPr>
        <p:blipFill>
          <a:blip r:embed="rId1" cstate="email"/>
          <a:stretch>
            <a:fillRect/>
          </a:stretch>
        </p:blipFill>
        <p:spPr>
          <a:xfrm>
            <a:off x="2209800" y="3141338"/>
            <a:ext cx="4183116" cy="3512848"/>
          </a:xfrm>
          <a:prstGeom prst="rect">
            <a:avLst/>
          </a:prstGeom>
          <a:ln>
            <a:noFill/>
          </a:ln>
          <a:effectLst>
            <a:softEdge rad="112500"/>
          </a:effectLst>
        </p:spPr>
      </p:pic>
      <p:pic>
        <p:nvPicPr>
          <p:cNvPr id="7" name="Image 8" descr="MISA Int. smaller.pdf"/>
          <p:cNvPicPr>
            <a:picLocks noChangeAspect="1"/>
          </p:cNvPicPr>
          <p:nvPr/>
        </p:nvPicPr>
        <p:blipFill>
          <a:blip r:embed="rId2"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ANDS WORLD.png"/>
          <p:cNvPicPr>
            <a:picLocks noChangeAspect="1"/>
          </p:cNvPicPr>
          <p:nvPr/>
        </p:nvPicPr>
        <p:blipFill>
          <a:blip r:embed="rId1" cstate="email"/>
          <a:stretch>
            <a:fillRect/>
          </a:stretch>
        </p:blipFill>
        <p:spPr>
          <a:xfrm>
            <a:off x="762000" y="2438400"/>
            <a:ext cx="1965843" cy="1543856"/>
          </a:xfrm>
          <a:prstGeom prst="rect">
            <a:avLst/>
          </a:prstGeom>
        </p:spPr>
      </p:pic>
      <p:sp>
        <p:nvSpPr>
          <p:cNvPr id="11" name="TextBox 10"/>
          <p:cNvSpPr txBox="1"/>
          <p:nvPr/>
        </p:nvSpPr>
        <p:spPr>
          <a:xfrm>
            <a:off x="0" y="762000"/>
            <a:ext cx="9144000" cy="1446550"/>
          </a:xfrm>
          <a:prstGeom prst="rect">
            <a:avLst/>
          </a:prstGeom>
          <a:noFill/>
        </p:spPr>
        <p:txBody>
          <a:bodyPr wrap="square" rtlCol="0">
            <a:spAutoFit/>
          </a:bodyPr>
          <a:lstStyle/>
          <a:p>
            <a:pPr algn="ctr"/>
            <a:r>
              <a:rPr lang="en-GB" sz="4400" b="1" dirty="0" smtClean="0">
                <a:solidFill>
                  <a:srgbClr val="10569B"/>
                </a:solidFill>
                <a:latin typeface="+mj-lt"/>
                <a:cs typeface="Times New Roman" panose="02020603050405020304" pitchFamily="18" charset="0"/>
              </a:rPr>
              <a:t>MISP</a:t>
            </a:r>
            <a:endParaRPr lang="en-GB" sz="4400" b="1" dirty="0" smtClean="0">
              <a:solidFill>
                <a:srgbClr val="10569B"/>
              </a:solidFill>
              <a:latin typeface="+mj-lt"/>
              <a:cs typeface="Times New Roman" panose="02020603050405020304" pitchFamily="18" charset="0"/>
            </a:endParaRPr>
          </a:p>
          <a:p>
            <a:pPr algn="ctr"/>
            <a:r>
              <a:rPr lang="en-GB" sz="4400" b="1" dirty="0" smtClean="0">
                <a:solidFill>
                  <a:srgbClr val="10569B"/>
                </a:solidFill>
                <a:latin typeface="+mj-lt"/>
                <a:cs typeface="Times New Roman" panose="02020603050405020304" pitchFamily="18" charset="0"/>
              </a:rPr>
              <a:t>M</a:t>
            </a:r>
            <a:r>
              <a:rPr lang="en-GB" sz="4400" b="1" dirty="0" smtClean="0">
                <a:solidFill>
                  <a:schemeClr val="bg1"/>
                </a:solidFill>
                <a:latin typeface="+mj-lt"/>
                <a:cs typeface="Times New Roman" panose="02020603050405020304" pitchFamily="18" charset="0"/>
              </a:rPr>
              <a:t>assage</a:t>
            </a:r>
            <a:r>
              <a:rPr lang="en-GB" sz="4400" b="1" dirty="0" smtClean="0">
                <a:solidFill>
                  <a:srgbClr val="3366FF"/>
                </a:solidFill>
                <a:latin typeface="+mj-lt"/>
                <a:cs typeface="Times New Roman" panose="02020603050405020304" pitchFamily="18" charset="0"/>
              </a:rPr>
              <a:t> </a:t>
            </a:r>
            <a:r>
              <a:rPr lang="en-GB" sz="4400" b="1" dirty="0" smtClean="0">
                <a:solidFill>
                  <a:srgbClr val="10569B"/>
                </a:solidFill>
                <a:latin typeface="+mj-lt"/>
                <a:cs typeface="Times New Roman" panose="02020603050405020304" pitchFamily="18" charset="0"/>
              </a:rPr>
              <a:t>I</a:t>
            </a:r>
            <a:r>
              <a:rPr lang="en-GB" sz="4400" b="1" dirty="0" smtClean="0">
                <a:solidFill>
                  <a:srgbClr val="000000"/>
                </a:solidFill>
                <a:latin typeface="+mj-lt"/>
                <a:cs typeface="Times New Roman" panose="02020603050405020304" pitchFamily="18" charset="0"/>
              </a:rPr>
              <a:t>n</a:t>
            </a:r>
            <a:r>
              <a:rPr lang="en-GB" sz="4400" b="1" dirty="0" smtClean="0">
                <a:solidFill>
                  <a:srgbClr val="3366FF"/>
                </a:solidFill>
                <a:latin typeface="+mj-lt"/>
                <a:cs typeface="Times New Roman" panose="02020603050405020304" pitchFamily="18" charset="0"/>
              </a:rPr>
              <a:t> </a:t>
            </a:r>
            <a:r>
              <a:rPr lang="en-GB" sz="4400" b="1" dirty="0" smtClean="0">
                <a:solidFill>
                  <a:srgbClr val="10569B"/>
                </a:solidFill>
                <a:latin typeface="+mj-lt"/>
                <a:cs typeface="Times New Roman" panose="02020603050405020304" pitchFamily="18" charset="0"/>
              </a:rPr>
              <a:t>S</a:t>
            </a:r>
            <a:r>
              <a:rPr lang="en-GB" sz="4400" b="1" dirty="0" smtClean="0">
                <a:solidFill>
                  <a:srgbClr val="000000"/>
                </a:solidFill>
                <a:latin typeface="+mj-lt"/>
                <a:cs typeface="Times New Roman" panose="02020603050405020304" pitchFamily="18" charset="0"/>
              </a:rPr>
              <a:t>chools </a:t>
            </a:r>
            <a:r>
              <a:rPr lang="en-GB" sz="4400" b="1" dirty="0" smtClean="0">
                <a:solidFill>
                  <a:srgbClr val="10569B"/>
                </a:solidFill>
                <a:cs typeface="Times New Roman" panose="02020603050405020304" pitchFamily="18" charset="0"/>
              </a:rPr>
              <a:t>P</a:t>
            </a:r>
            <a:r>
              <a:rPr lang="en-GB" sz="4400" b="1" dirty="0" smtClean="0">
                <a:solidFill>
                  <a:srgbClr val="000000"/>
                </a:solidFill>
                <a:latin typeface="+mj-lt"/>
                <a:cs typeface="Times New Roman" panose="02020603050405020304" pitchFamily="18" charset="0"/>
              </a:rPr>
              <a:t>rogram</a:t>
            </a:r>
            <a:endParaRPr lang="en-GB" sz="4400" b="1" dirty="0" smtClean="0">
              <a:solidFill>
                <a:srgbClr val="000000"/>
              </a:solidFill>
              <a:latin typeface="+mj-lt"/>
              <a:cs typeface="Times New Roman" panose="02020603050405020304" pitchFamily="18" charset="0"/>
            </a:endParaRPr>
          </a:p>
        </p:txBody>
      </p:sp>
      <p:sp>
        <p:nvSpPr>
          <p:cNvPr id="12" name="TextBox 11"/>
          <p:cNvSpPr txBox="1"/>
          <p:nvPr/>
        </p:nvSpPr>
        <p:spPr>
          <a:xfrm>
            <a:off x="0" y="3962400"/>
            <a:ext cx="9144000" cy="1446550"/>
          </a:xfrm>
          <a:prstGeom prst="rect">
            <a:avLst/>
          </a:prstGeom>
          <a:noFill/>
        </p:spPr>
        <p:txBody>
          <a:bodyPr wrap="square" rtlCol="0">
            <a:spAutoFit/>
          </a:bodyPr>
          <a:lstStyle/>
          <a:p>
            <a:pPr algn="ctr"/>
            <a:r>
              <a:rPr lang="en-GB" sz="4400" b="1" dirty="0" smtClean="0">
                <a:solidFill>
                  <a:srgbClr val="10569B"/>
                </a:solidFill>
                <a:latin typeface="+mj-lt"/>
                <a:cs typeface="Footlight MT Light" panose="0204060206030A020304"/>
              </a:rPr>
              <a:t>MISA</a:t>
            </a:r>
            <a:endParaRPr lang="en-GB" sz="4400" b="1" dirty="0" smtClean="0">
              <a:solidFill>
                <a:srgbClr val="10569B"/>
              </a:solidFill>
              <a:latin typeface="+mj-lt"/>
              <a:cs typeface="Footlight MT Light" panose="0204060206030A020304"/>
            </a:endParaRPr>
          </a:p>
          <a:p>
            <a:pPr algn="ctr"/>
            <a:r>
              <a:rPr lang="en-GB" sz="4400" b="1" dirty="0" smtClean="0">
                <a:solidFill>
                  <a:srgbClr val="10569B"/>
                </a:solidFill>
                <a:cs typeface="Footlight MT Light" panose="0204060206030A020304"/>
              </a:rPr>
              <a:t>M</a:t>
            </a:r>
            <a:r>
              <a:rPr lang="en-GB" sz="4400" b="1" dirty="0" smtClean="0">
                <a:solidFill>
                  <a:schemeClr val="bg1"/>
                </a:solidFill>
                <a:latin typeface="+mj-lt"/>
                <a:cs typeface="Times New Roman" panose="02020603050405020304" pitchFamily="18" charset="0"/>
              </a:rPr>
              <a:t>assage </a:t>
            </a:r>
            <a:r>
              <a:rPr lang="en-GB" sz="4400" b="1" dirty="0" smtClean="0">
                <a:solidFill>
                  <a:srgbClr val="10569B"/>
                </a:solidFill>
                <a:cs typeface="Footlight MT Light" panose="0204060206030A020304"/>
              </a:rPr>
              <a:t>I</a:t>
            </a:r>
            <a:r>
              <a:rPr lang="en-GB" sz="4400" b="1" dirty="0" smtClean="0">
                <a:solidFill>
                  <a:schemeClr val="bg1"/>
                </a:solidFill>
                <a:latin typeface="+mj-lt"/>
                <a:cs typeface="Times New Roman" panose="02020603050405020304" pitchFamily="18" charset="0"/>
              </a:rPr>
              <a:t>n </a:t>
            </a:r>
            <a:r>
              <a:rPr lang="en-GB" sz="4400" b="1" dirty="0" smtClean="0">
                <a:solidFill>
                  <a:srgbClr val="10569B"/>
                </a:solidFill>
                <a:cs typeface="Footlight MT Light" panose="0204060206030A020304"/>
              </a:rPr>
              <a:t>S</a:t>
            </a:r>
            <a:r>
              <a:rPr lang="en-GB" sz="4400" b="1" dirty="0" smtClean="0">
                <a:solidFill>
                  <a:schemeClr val="bg1"/>
                </a:solidFill>
                <a:latin typeface="+mj-lt"/>
                <a:cs typeface="Times New Roman" panose="02020603050405020304" pitchFamily="18" charset="0"/>
              </a:rPr>
              <a:t>chools </a:t>
            </a:r>
            <a:r>
              <a:rPr lang="en-GB" sz="4400" b="1" dirty="0" smtClean="0">
                <a:solidFill>
                  <a:srgbClr val="10569B"/>
                </a:solidFill>
                <a:cs typeface="Footlight MT Light" panose="0204060206030A020304"/>
              </a:rPr>
              <a:t>A</a:t>
            </a:r>
            <a:r>
              <a:rPr lang="en-GB" sz="4400" b="1" dirty="0" smtClean="0">
                <a:solidFill>
                  <a:schemeClr val="bg1"/>
                </a:solidFill>
                <a:latin typeface="+mj-lt"/>
                <a:cs typeface="Times New Roman" panose="02020603050405020304" pitchFamily="18" charset="0"/>
              </a:rPr>
              <a:t>ssociation</a:t>
            </a:r>
            <a:endParaRPr lang="en-GB" sz="4400" b="1" dirty="0" smtClean="0">
              <a:solidFill>
                <a:schemeClr val="bg1"/>
              </a:solidFill>
              <a:latin typeface="+mj-lt"/>
              <a:cs typeface="Times New Roman" panose="02020603050405020304" pitchFamily="18" charset="0"/>
            </a:endParaRPr>
          </a:p>
        </p:txBody>
      </p:sp>
      <p:pic>
        <p:nvPicPr>
          <p:cNvPr id="13" name="Picture 12" descr="KIDS BACK MASSAGE.png"/>
          <p:cNvPicPr>
            <a:picLocks noChangeAspect="1"/>
          </p:cNvPicPr>
          <p:nvPr/>
        </p:nvPicPr>
        <p:blipFill>
          <a:blip r:embed="rId2" cstate="email"/>
          <a:stretch>
            <a:fillRect/>
          </a:stretch>
        </p:blipFill>
        <p:spPr>
          <a:xfrm>
            <a:off x="5791200" y="2458256"/>
            <a:ext cx="2743200" cy="2057400"/>
          </a:xfrm>
          <a:prstGeom prst="rect">
            <a:avLst/>
          </a:prstGeom>
          <a:ln>
            <a:noFill/>
          </a:ln>
          <a:effectLst>
            <a:softEdge rad="112500"/>
          </a:effectLst>
        </p:spPr>
      </p:pic>
      <p:pic>
        <p:nvPicPr>
          <p:cNvPr id="7" name="Image 8" descr="MISA Int. smaller.pdf"/>
          <p:cNvPicPr>
            <a:picLocks noChangeAspect="1"/>
          </p:cNvPicPr>
          <p:nvPr/>
        </p:nvPicPr>
        <p:blipFill>
          <a:blip r:embed="rId3"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6"/>
            <a:ext cx="8042276" cy="1721224"/>
          </a:xfrm>
        </p:spPr>
        <p:txBody>
          <a:bodyPr/>
          <a:lstStyle/>
          <a:p>
            <a:r>
              <a:rPr lang="en-US" sz="4400" b="1" dirty="0" smtClean="0">
                <a:solidFill>
                  <a:srgbClr val="10569B"/>
                </a:solidFill>
              </a:rPr>
              <a:t>With MISP children are able to concentrate better</a:t>
            </a:r>
            <a:endParaRPr lang="en-US" sz="4400" b="1" dirty="0">
              <a:solidFill>
                <a:srgbClr val="10569B"/>
              </a:solidFill>
            </a:endParaRPr>
          </a:p>
        </p:txBody>
      </p:sp>
      <p:pic>
        <p:nvPicPr>
          <p:cNvPr id="5" name="Image 4" descr="Unknown-1.jpeg"/>
          <p:cNvPicPr>
            <a:picLocks noChangeAspect="1"/>
          </p:cNvPicPr>
          <p:nvPr/>
        </p:nvPicPr>
        <p:blipFill>
          <a:blip r:embed="rId1" cstate="email"/>
          <a:stretch>
            <a:fillRect/>
          </a:stretch>
        </p:blipFill>
        <p:spPr>
          <a:xfrm>
            <a:off x="2915816" y="3505200"/>
            <a:ext cx="2857500" cy="2857500"/>
          </a:xfrm>
          <a:prstGeom prst="rect">
            <a:avLst/>
          </a:prstGeom>
          <a:effectLst>
            <a:glow rad="190500">
              <a:schemeClr val="accent6">
                <a:alpha val="75000"/>
              </a:schemeClr>
            </a:glow>
          </a:effectLst>
        </p:spPr>
      </p:pic>
      <p:pic>
        <p:nvPicPr>
          <p:cNvPr id="6" name="Image 5" descr="images-2.jpeg"/>
          <p:cNvPicPr>
            <a:picLocks noChangeAspect="1"/>
          </p:cNvPicPr>
          <p:nvPr/>
        </p:nvPicPr>
        <p:blipFill>
          <a:blip r:embed="rId2" cstate="email"/>
          <a:stretch>
            <a:fillRect/>
          </a:stretch>
        </p:blipFill>
        <p:spPr>
          <a:xfrm>
            <a:off x="5664199" y="2343150"/>
            <a:ext cx="2540000" cy="2540000"/>
          </a:xfrm>
          <a:prstGeom prst="rect">
            <a:avLst/>
          </a:prstGeom>
          <a:effectLst>
            <a:glow rad="190500">
              <a:schemeClr val="accent6">
                <a:alpha val="75000"/>
              </a:schemeClr>
            </a:glow>
          </a:effectLst>
          <a:scene3d>
            <a:camera prst="perspectiveLeft" fov="2700000">
              <a:rot lat="0" lon="1200000" rev="0"/>
            </a:camera>
            <a:lightRig rig="threePt" dir="t"/>
          </a:scene3d>
        </p:spPr>
      </p:pic>
      <p:pic>
        <p:nvPicPr>
          <p:cNvPr id="7" name="Image 6" descr="Unknown.jpeg"/>
          <p:cNvPicPr>
            <a:picLocks noChangeAspect="1"/>
          </p:cNvPicPr>
          <p:nvPr/>
        </p:nvPicPr>
        <p:blipFill>
          <a:blip r:embed="rId3" cstate="email"/>
          <a:stretch>
            <a:fillRect/>
          </a:stretch>
        </p:blipFill>
        <p:spPr>
          <a:xfrm>
            <a:off x="228600" y="2343150"/>
            <a:ext cx="3505200" cy="2324100"/>
          </a:xfrm>
          <a:prstGeom prst="rect">
            <a:avLst/>
          </a:prstGeom>
          <a:effectLst>
            <a:glow rad="139700">
              <a:schemeClr val="accent6">
                <a:alpha val="75000"/>
              </a:schemeClr>
            </a:glow>
          </a:effectLst>
          <a:scene3d>
            <a:camera prst="perspectiveLeft" fov="2700000">
              <a:rot lat="0" lon="1200000" rev="0"/>
            </a:camera>
            <a:lightRig rig="threePt" dir="t"/>
          </a:scene3d>
        </p:spPr>
      </p:pic>
      <p:pic>
        <p:nvPicPr>
          <p:cNvPr id="10" name="Image 8" descr="MISA Int. smaller.pdf"/>
          <p:cNvPicPr>
            <a:picLocks noChangeAspect="1"/>
          </p:cNvPicPr>
          <p:nvPr/>
        </p:nvPicPr>
        <p:blipFill>
          <a:blip r:embed="rId4"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80728"/>
          </a:xfrm>
        </p:spPr>
        <p:txBody>
          <a:bodyPr/>
          <a:lstStyle/>
          <a:p>
            <a:br>
              <a:rPr lang="fr-FR" sz="3200" b="1" dirty="0" smtClean="0">
                <a:solidFill>
                  <a:srgbClr val="055DBE"/>
                </a:solidFill>
              </a:rPr>
            </a:br>
            <a:br>
              <a:rPr lang="fr-FR" sz="3200" b="1" dirty="0" smtClean="0">
                <a:solidFill>
                  <a:srgbClr val="055DBE"/>
                </a:solidFill>
              </a:rPr>
            </a:br>
            <a:br>
              <a:rPr lang="fr-FR" sz="3200" b="1" dirty="0" smtClean="0">
                <a:solidFill>
                  <a:srgbClr val="055DBE"/>
                </a:solidFill>
              </a:rPr>
            </a:br>
            <a:br>
              <a:rPr lang="fr-FR" sz="3200" b="1" dirty="0" smtClean="0">
                <a:solidFill>
                  <a:srgbClr val="055DBE"/>
                </a:solidFill>
              </a:rPr>
            </a:br>
            <a:br>
              <a:rPr lang="fr-FR" sz="3200" b="1" dirty="0" smtClean="0">
                <a:solidFill>
                  <a:srgbClr val="055DBE"/>
                </a:solidFill>
              </a:rPr>
            </a:br>
            <a:br>
              <a:rPr lang="sv-SE" sz="4000" b="1" dirty="0" smtClean="0">
                <a:solidFill>
                  <a:srgbClr val="055DBE"/>
                </a:solidFill>
                <a:latin typeface="Times New Roman" panose="02020603050405020304" pitchFamily="18" charset="0"/>
                <a:cs typeface="Times New Roman" panose="02020603050405020304" pitchFamily="18" charset="0"/>
              </a:rPr>
            </a:br>
            <a:endParaRPr lang="fr-FR" sz="3200" dirty="0"/>
          </a:p>
        </p:txBody>
      </p:sp>
      <p:sp>
        <p:nvSpPr>
          <p:cNvPr id="3" name="Espace réservé du contenu 2"/>
          <p:cNvSpPr>
            <a:spLocks noGrp="1"/>
          </p:cNvSpPr>
          <p:nvPr>
            <p:ph idx="1"/>
          </p:nvPr>
        </p:nvSpPr>
        <p:spPr>
          <a:xfrm>
            <a:off x="712786" y="2057400"/>
            <a:ext cx="8042276" cy="4395936"/>
          </a:xfrm>
        </p:spPr>
        <p:txBody>
          <a:bodyPr>
            <a:normAutofit/>
          </a:bodyPr>
          <a:lstStyle/>
          <a:p>
            <a:pPr>
              <a:buNone/>
            </a:pPr>
            <a:r>
              <a:rPr lang="en-GB" sz="2600" b="1" dirty="0" smtClean="0">
                <a:solidFill>
                  <a:srgbClr val="055DBE"/>
                </a:solidFill>
                <a:latin typeface="Times New Roman" panose="02020603050405020304" pitchFamily="18" charset="0"/>
                <a:cs typeface="Times New Roman" panose="02020603050405020304" pitchFamily="18" charset="0"/>
              </a:rPr>
              <a:t>		          	</a:t>
            </a:r>
            <a:endParaRPr lang="sv-SE" sz="2600" b="1" dirty="0" smtClean="0">
              <a:solidFill>
                <a:srgbClr val="055DBE"/>
              </a:solidFill>
              <a:latin typeface="Times New Roman" panose="02020603050405020304" pitchFamily="18" charset="0"/>
              <a:cs typeface="Times New Roman" panose="02020603050405020304" pitchFamily="18" charset="0"/>
            </a:endParaRPr>
          </a:p>
        </p:txBody>
      </p:sp>
      <p:sp>
        <p:nvSpPr>
          <p:cNvPr id="9" name="Rektangel 8"/>
          <p:cNvSpPr/>
          <p:nvPr/>
        </p:nvSpPr>
        <p:spPr>
          <a:xfrm>
            <a:off x="0" y="1371601"/>
            <a:ext cx="9144000" cy="1431161"/>
          </a:xfrm>
          <a:prstGeom prst="rect">
            <a:avLst/>
          </a:prstGeom>
        </p:spPr>
        <p:txBody>
          <a:bodyPr wrap="square">
            <a:spAutoFit/>
          </a:bodyPr>
          <a:lstStyle/>
          <a:p>
            <a:pPr algn="ctr"/>
            <a:r>
              <a:rPr lang="en-AU" sz="2900" b="1" dirty="0" smtClean="0">
                <a:solidFill>
                  <a:srgbClr val="008000"/>
                </a:solidFill>
              </a:rPr>
              <a:t>MISP balances the parasympathetic and sympathetic parts of the nervous system.</a:t>
            </a:r>
            <a:endParaRPr lang="en-AU" sz="2900" b="1" dirty="0" smtClean="0">
              <a:solidFill>
                <a:srgbClr val="008000"/>
              </a:solidFill>
            </a:endParaRPr>
          </a:p>
          <a:p>
            <a:pPr algn="ctr"/>
            <a:r>
              <a:rPr lang="en-AU" sz="2900" b="1" dirty="0" smtClean="0">
                <a:solidFill>
                  <a:srgbClr val="008000"/>
                </a:solidFill>
              </a:rPr>
              <a:t> </a:t>
            </a:r>
            <a:endParaRPr lang="sv-SE" sz="2400" dirty="0">
              <a:solidFill>
                <a:srgbClr val="008000"/>
              </a:solidFill>
            </a:endParaRPr>
          </a:p>
        </p:txBody>
      </p:sp>
      <p:sp>
        <p:nvSpPr>
          <p:cNvPr id="10" name="Rektangel 9"/>
          <p:cNvSpPr/>
          <p:nvPr/>
        </p:nvSpPr>
        <p:spPr>
          <a:xfrm>
            <a:off x="179512" y="188640"/>
            <a:ext cx="8964488" cy="769441"/>
          </a:xfrm>
          <a:prstGeom prst="rect">
            <a:avLst/>
          </a:prstGeom>
        </p:spPr>
        <p:txBody>
          <a:bodyPr wrap="square">
            <a:spAutoFit/>
          </a:bodyPr>
          <a:lstStyle/>
          <a:p>
            <a:pPr algn="ctr"/>
            <a:r>
              <a:rPr lang="fr-FR" sz="4400" b="1" dirty="0" err="1" smtClean="0">
                <a:solidFill>
                  <a:srgbClr val="10569B"/>
                </a:solidFill>
              </a:rPr>
              <a:t>Nervous</a:t>
            </a:r>
            <a:r>
              <a:rPr lang="fr-FR" sz="4400" b="1" dirty="0" smtClean="0">
                <a:solidFill>
                  <a:srgbClr val="10569B"/>
                </a:solidFill>
              </a:rPr>
              <a:t> System</a:t>
            </a:r>
            <a:endParaRPr lang="fr-FR" sz="4400" b="1" dirty="0" smtClean="0">
              <a:solidFill>
                <a:srgbClr val="10569B"/>
              </a:solidFill>
            </a:endParaRPr>
          </a:p>
          <a:p>
            <a:endParaRPr lang="sv-SE" sz="4400" dirty="0">
              <a:solidFill>
                <a:srgbClr val="10569B"/>
              </a:solidFill>
            </a:endParaRPr>
          </a:p>
        </p:txBody>
      </p:sp>
      <p:sp>
        <p:nvSpPr>
          <p:cNvPr id="11" name="Rektangel 10"/>
          <p:cNvSpPr/>
          <p:nvPr/>
        </p:nvSpPr>
        <p:spPr>
          <a:xfrm>
            <a:off x="179511" y="2420888"/>
            <a:ext cx="5040559" cy="461665"/>
          </a:xfrm>
          <a:prstGeom prst="rect">
            <a:avLst/>
          </a:prstGeom>
        </p:spPr>
        <p:txBody>
          <a:bodyPr wrap="square">
            <a:spAutoFit/>
          </a:bodyPr>
          <a:lstStyle/>
          <a:p>
            <a:pPr marL="457200" indent="-457200"/>
            <a:r>
              <a:rPr lang="en-GB" sz="2400" b="1" dirty="0" smtClean="0">
                <a:solidFill>
                  <a:srgbClr val="6A17FF"/>
                </a:solidFill>
                <a:cs typeface="Footlight MT Light" panose="0204060206030A020304"/>
              </a:rPr>
              <a:t>  </a:t>
            </a:r>
            <a:endParaRPr lang="en-GB" sz="2400" b="1" dirty="0" smtClean="0">
              <a:solidFill>
                <a:srgbClr val="6A17FF"/>
              </a:solidFill>
              <a:cs typeface="Footlight MT Light" panose="0204060206030A020304"/>
            </a:endParaRPr>
          </a:p>
        </p:txBody>
      </p:sp>
      <p:pic>
        <p:nvPicPr>
          <p:cNvPr id="12"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8" name="Image 7" descr="cfhg798disner_003.gif"/>
          <p:cNvPicPr>
            <a:picLocks noChangeAspect="1"/>
          </p:cNvPicPr>
          <p:nvPr/>
        </p:nvPicPr>
        <p:blipFill>
          <a:blip r:embed="rId2"/>
          <a:stretch>
            <a:fillRect/>
          </a:stretch>
        </p:blipFill>
        <p:spPr>
          <a:xfrm>
            <a:off x="3302000" y="2795736"/>
            <a:ext cx="2540000" cy="3657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6"/>
            <a:ext cx="8042276" cy="801144"/>
          </a:xfrm>
        </p:spPr>
        <p:txBody>
          <a:bodyPr/>
          <a:lstStyle/>
          <a:p>
            <a:r>
              <a:rPr lang="fr-FR" sz="4400" b="1" dirty="0" smtClean="0">
                <a:solidFill>
                  <a:srgbClr val="10569B"/>
                </a:solidFill>
              </a:rPr>
              <a:t>Benefits of the MISP</a:t>
            </a:r>
            <a:endParaRPr lang="fr-FR" sz="4400" b="1" dirty="0">
              <a:solidFill>
                <a:srgbClr val="10569B"/>
              </a:solidFill>
            </a:endParaRPr>
          </a:p>
        </p:txBody>
      </p:sp>
      <p:sp>
        <p:nvSpPr>
          <p:cNvPr id="3" name="Espace réservé du contenu 2"/>
          <p:cNvSpPr>
            <a:spLocks noGrp="1"/>
          </p:cNvSpPr>
          <p:nvPr>
            <p:ph idx="1"/>
          </p:nvPr>
        </p:nvSpPr>
        <p:spPr>
          <a:xfrm>
            <a:off x="228601" y="1916833"/>
            <a:ext cx="3623320" cy="3773380"/>
          </a:xfrm>
        </p:spPr>
        <p:txBody>
          <a:bodyPr>
            <a:normAutofit/>
          </a:bodyPr>
          <a:lstStyle/>
          <a:p>
            <a:pPr>
              <a:buClr>
                <a:srgbClr val="008000"/>
              </a:buClr>
              <a:buFont typeface="Wingdings" panose="05000000000000000000" pitchFamily="2" charset="2"/>
              <a:buChar char="ü"/>
            </a:pPr>
            <a:r>
              <a:rPr lang="en-US" sz="2700" b="1" dirty="0" smtClean="0">
                <a:solidFill>
                  <a:srgbClr val="10569B"/>
                </a:solidFill>
              </a:rPr>
              <a:t>Children…</a:t>
            </a:r>
            <a:endParaRPr lang="en-US" sz="2700" b="1" dirty="0" smtClean="0">
              <a:solidFill>
                <a:srgbClr val="10569B"/>
              </a:solidFill>
            </a:endParaRPr>
          </a:p>
          <a:p>
            <a:pPr>
              <a:buClr>
                <a:srgbClr val="008000"/>
              </a:buClr>
              <a:buFont typeface="Wingdings" panose="05000000000000000000" pitchFamily="2" charset="2"/>
              <a:buChar char="ü"/>
            </a:pPr>
            <a:r>
              <a:rPr lang="en-US" sz="2700" b="1" dirty="0" smtClean="0">
                <a:solidFill>
                  <a:srgbClr val="10569B"/>
                </a:solidFill>
              </a:rPr>
              <a:t>Teachers…</a:t>
            </a:r>
            <a:endParaRPr lang="en-US" sz="2700" b="1" dirty="0" smtClean="0">
              <a:solidFill>
                <a:srgbClr val="10569B"/>
              </a:solidFill>
            </a:endParaRPr>
          </a:p>
          <a:p>
            <a:pPr>
              <a:buClr>
                <a:srgbClr val="008000"/>
              </a:buClr>
              <a:buFont typeface="Wingdings" panose="05000000000000000000" pitchFamily="2" charset="2"/>
              <a:buChar char="ü"/>
            </a:pPr>
            <a:r>
              <a:rPr lang="en-US" sz="2700" b="1" dirty="0" smtClean="0">
                <a:solidFill>
                  <a:srgbClr val="10569B"/>
                </a:solidFill>
              </a:rPr>
              <a:t>Classroom…</a:t>
            </a:r>
            <a:endParaRPr lang="en-US" sz="2700" b="1" dirty="0" smtClean="0">
              <a:solidFill>
                <a:srgbClr val="10569B"/>
              </a:solidFill>
            </a:endParaRPr>
          </a:p>
          <a:p>
            <a:pPr>
              <a:buClr>
                <a:srgbClr val="008000"/>
              </a:buClr>
              <a:buFont typeface="Wingdings" panose="05000000000000000000" pitchFamily="2" charset="2"/>
              <a:buChar char="ü"/>
            </a:pPr>
            <a:r>
              <a:rPr lang="en-US" sz="2700" b="1" dirty="0" smtClean="0">
                <a:solidFill>
                  <a:srgbClr val="10569B"/>
                </a:solidFill>
              </a:rPr>
              <a:t>Entire school…</a:t>
            </a:r>
            <a:endParaRPr lang="en-US" sz="2700" b="1" dirty="0" smtClean="0">
              <a:solidFill>
                <a:srgbClr val="10569B"/>
              </a:solidFill>
            </a:endParaRPr>
          </a:p>
          <a:p>
            <a:pPr>
              <a:buClr>
                <a:srgbClr val="008000"/>
              </a:buClr>
              <a:buFont typeface="Wingdings" panose="05000000000000000000" pitchFamily="2" charset="2"/>
              <a:buChar char="ü"/>
            </a:pPr>
            <a:r>
              <a:rPr lang="en-US" sz="2700" b="1" dirty="0" smtClean="0">
                <a:solidFill>
                  <a:srgbClr val="10569B"/>
                </a:solidFill>
              </a:rPr>
              <a:t>Parents &amp; family…</a:t>
            </a:r>
            <a:endParaRPr lang="en-US" sz="2700" b="1" dirty="0" smtClean="0">
              <a:solidFill>
                <a:srgbClr val="10569B"/>
              </a:solidFill>
            </a:endParaRPr>
          </a:p>
          <a:p>
            <a:pPr>
              <a:buClr>
                <a:srgbClr val="008000"/>
              </a:buClr>
              <a:buFont typeface="Wingdings" panose="05000000000000000000" pitchFamily="2" charset="2"/>
              <a:buChar char="ü"/>
            </a:pPr>
            <a:endParaRPr lang="fr-FR" sz="2700" dirty="0">
              <a:solidFill>
                <a:srgbClr val="10569B"/>
              </a:solidFill>
            </a:endParaRPr>
          </a:p>
        </p:txBody>
      </p:sp>
      <p:pic>
        <p:nvPicPr>
          <p:cNvPr id="6"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7" name="Image 6" descr="IMG_1416[1].jpg"/>
          <p:cNvPicPr>
            <a:picLocks noChangeAspect="1"/>
          </p:cNvPicPr>
          <p:nvPr/>
        </p:nvPicPr>
        <p:blipFill>
          <a:blip r:embed="rId2"/>
          <a:stretch>
            <a:fillRect/>
          </a:stretch>
        </p:blipFill>
        <p:spPr>
          <a:xfrm>
            <a:off x="3851920" y="1447799"/>
            <a:ext cx="5063480" cy="42424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0" y="67271"/>
            <a:ext cx="8153400" cy="769441"/>
          </a:xfrm>
          <a:prstGeom prst="rect">
            <a:avLst/>
          </a:prstGeom>
          <a:noFill/>
        </p:spPr>
        <p:txBody>
          <a:bodyPr wrap="square" rtlCol="0">
            <a:spAutoFit/>
          </a:bodyPr>
          <a:lstStyle/>
          <a:p>
            <a:pPr algn="ctr"/>
            <a:r>
              <a:rPr lang="en-GB" sz="4400" b="1" dirty="0" smtClean="0">
                <a:solidFill>
                  <a:srgbClr val="10569B"/>
                </a:solidFill>
                <a:latin typeface="+mj-lt"/>
              </a:rPr>
              <a:t> Social Integration</a:t>
            </a:r>
            <a:endParaRPr lang="en-GB" sz="4400" b="1" dirty="0">
              <a:solidFill>
                <a:srgbClr val="10569B"/>
              </a:solidFill>
              <a:latin typeface="+mj-lt"/>
            </a:endParaRPr>
          </a:p>
        </p:txBody>
      </p:sp>
      <p:sp>
        <p:nvSpPr>
          <p:cNvPr id="14" name="TextBox 13"/>
          <p:cNvSpPr txBox="1"/>
          <p:nvPr/>
        </p:nvSpPr>
        <p:spPr>
          <a:xfrm>
            <a:off x="533400" y="1196752"/>
            <a:ext cx="8153400" cy="1569660"/>
          </a:xfrm>
          <a:prstGeom prst="rect">
            <a:avLst/>
          </a:prstGeom>
          <a:noFill/>
        </p:spPr>
        <p:txBody>
          <a:bodyPr wrap="square" rtlCol="0">
            <a:spAutoFit/>
          </a:bodyPr>
          <a:lstStyle/>
          <a:p>
            <a:pPr algn="ctr"/>
            <a:r>
              <a:rPr lang="en-GB" sz="2400" b="1" dirty="0" smtClean="0">
                <a:solidFill>
                  <a:srgbClr val="008000"/>
                </a:solidFill>
                <a:cs typeface="Times New Roman" panose="02020603050405020304"/>
              </a:rPr>
              <a:t>The goal of MISP is that all children feel they belong to a group, that they are loved and that they all have the same opportunities for well-being.</a:t>
            </a:r>
            <a:endParaRPr lang="en-GB" sz="2400" b="1" dirty="0" smtClean="0">
              <a:solidFill>
                <a:srgbClr val="008000"/>
              </a:solidFill>
              <a:cs typeface="Times New Roman" panose="02020603050405020304"/>
            </a:endParaRPr>
          </a:p>
          <a:p>
            <a:pPr algn="ctr"/>
            <a:r>
              <a:rPr lang="en-GB" sz="2400" b="1" dirty="0" smtClean="0">
                <a:solidFill>
                  <a:srgbClr val="008000"/>
                </a:solidFill>
                <a:cs typeface="Times New Roman" panose="02020603050405020304"/>
              </a:rPr>
              <a:t> </a:t>
            </a:r>
            <a:r>
              <a:rPr lang="en-GB" sz="2400" b="1" dirty="0" smtClean="0">
                <a:solidFill>
                  <a:srgbClr val="800000"/>
                </a:solidFill>
                <a:cs typeface="Times New Roman" panose="02020603050405020304"/>
              </a:rPr>
              <a:t>That includes children with special/additional needs. </a:t>
            </a:r>
            <a:endParaRPr lang="en-GB" sz="2400" b="1" dirty="0">
              <a:solidFill>
                <a:srgbClr val="800000"/>
              </a:solidFill>
              <a:latin typeface="+mj-lt"/>
              <a:cs typeface="Times New Roman" panose="02020603050405020304" pitchFamily="18" charset="0"/>
            </a:endParaRPr>
          </a:p>
        </p:txBody>
      </p:sp>
      <p:pic>
        <p:nvPicPr>
          <p:cNvPr id="20" name="Picture 19" descr="Wheel Chair.png"/>
          <p:cNvPicPr>
            <a:picLocks noChangeAspect="1"/>
          </p:cNvPicPr>
          <p:nvPr/>
        </p:nvPicPr>
        <p:blipFill>
          <a:blip r:embed="rId1" cstate="email">
            <a:lum bright="-10000"/>
          </a:blip>
          <a:stretch>
            <a:fillRect/>
          </a:stretch>
        </p:blipFill>
        <p:spPr>
          <a:xfrm rot="21186270">
            <a:off x="242515" y="3332069"/>
            <a:ext cx="3846792" cy="2572697"/>
          </a:xfrm>
          <a:prstGeom prst="rect">
            <a:avLst/>
          </a:prstGeom>
          <a:ln>
            <a:noFill/>
          </a:ln>
          <a:effectLst>
            <a:softEdge rad="112500"/>
          </a:effectLst>
        </p:spPr>
      </p:pic>
      <p:pic>
        <p:nvPicPr>
          <p:cNvPr id="7" name="Image 8" descr="MISA Int. smaller.pdf"/>
          <p:cNvPicPr>
            <a:picLocks noChangeAspect="1"/>
          </p:cNvPicPr>
          <p:nvPr/>
        </p:nvPicPr>
        <p:blipFill>
          <a:blip r:embed="rId2" cstate="email"/>
          <a:stretch>
            <a:fillRect/>
          </a:stretch>
        </p:blipFill>
        <p:spPr>
          <a:xfrm>
            <a:off x="7467600" y="5690213"/>
            <a:ext cx="1676400" cy="963973"/>
          </a:xfrm>
          <a:prstGeom prst="rect">
            <a:avLst/>
          </a:prstGeom>
        </p:spPr>
      </p:pic>
      <p:pic>
        <p:nvPicPr>
          <p:cNvPr id="9" name="Image 8" descr="images.jpeg"/>
          <p:cNvPicPr>
            <a:picLocks noChangeAspect="1"/>
          </p:cNvPicPr>
          <p:nvPr/>
        </p:nvPicPr>
        <p:blipFill>
          <a:blip r:embed="rId3"/>
          <a:stretch>
            <a:fillRect/>
          </a:stretch>
        </p:blipFill>
        <p:spPr>
          <a:xfrm rot="464302">
            <a:off x="4494424" y="3428999"/>
            <a:ext cx="4076700" cy="19939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0" y="116632"/>
            <a:ext cx="8431088" cy="2031325"/>
          </a:xfrm>
          <a:prstGeom prst="rect">
            <a:avLst/>
          </a:prstGeom>
          <a:noFill/>
        </p:spPr>
        <p:txBody>
          <a:bodyPr wrap="square" rtlCol="0">
            <a:spAutoFit/>
          </a:bodyPr>
          <a:lstStyle/>
          <a:p>
            <a:pPr algn="ctr"/>
            <a:r>
              <a:rPr lang="en-GB" sz="4200" b="1" dirty="0" smtClean="0">
                <a:solidFill>
                  <a:srgbClr val="10569B"/>
                </a:solidFill>
                <a:latin typeface="+mj-lt"/>
              </a:rPr>
              <a:t>MISP is supported by research that can be found on our international website</a:t>
            </a:r>
            <a:endParaRPr lang="en-GB" sz="4200" b="1" dirty="0">
              <a:solidFill>
                <a:srgbClr val="10569B"/>
              </a:solidFill>
              <a:latin typeface="+mj-lt"/>
            </a:endParaRPr>
          </a:p>
        </p:txBody>
      </p:sp>
      <p:pic>
        <p:nvPicPr>
          <p:cNvPr id="6"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7" name="Image 6" descr="TIS p. 78 #8.jpg"/>
          <p:cNvPicPr>
            <a:picLocks noChangeAspect="1"/>
          </p:cNvPicPr>
          <p:nvPr/>
        </p:nvPicPr>
        <p:blipFill>
          <a:blip r:embed="rId2"/>
          <a:stretch>
            <a:fillRect/>
          </a:stretch>
        </p:blipFill>
        <p:spPr>
          <a:xfrm>
            <a:off x="1058239" y="2438400"/>
            <a:ext cx="3742361" cy="3499023"/>
          </a:xfrm>
          <a:prstGeom prst="rect">
            <a:avLst/>
          </a:prstGeom>
          <a:ln w="190500" cap="sq">
            <a:solidFill>
              <a:srgbClr val="C8C6BD"/>
            </a:solidFill>
            <a:prstDash val="solid"/>
            <a:miter lim="800000"/>
            <a:headEnd/>
            <a:tailEnd/>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5304">
            <a:off x="4897526" y="2693207"/>
            <a:ext cx="2325242" cy="29210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657600"/>
            <a:ext cx="9753600" cy="2587352"/>
          </a:xfrm>
        </p:spPr>
        <p:txBody>
          <a:bodyPr/>
          <a:lstStyle/>
          <a:p>
            <a:pPr marL="514350" indent="-514350" algn="l">
              <a:spcAft>
                <a:spcPts val="1200"/>
              </a:spcAft>
              <a:buFont typeface="Wingdings" panose="05000000000000000000" pitchFamily="2" charset="2"/>
              <a:buChar char="u"/>
            </a:pPr>
            <a:r>
              <a:rPr lang="en-US" sz="3200" b="1" dirty="0" smtClean="0">
                <a:solidFill>
                  <a:srgbClr val="10569B"/>
                </a:solidFill>
              </a:rPr>
              <a:t>        </a:t>
            </a:r>
            <a:br>
              <a:rPr lang="en-US" sz="3200" b="1" dirty="0" smtClean="0">
                <a:solidFill>
                  <a:srgbClr val="10569B"/>
                </a:solidFill>
              </a:rPr>
            </a:br>
            <a:br>
              <a:rPr lang="en-US" sz="3200" b="1" dirty="0" smtClean="0">
                <a:solidFill>
                  <a:srgbClr val="10569B"/>
                </a:solidFill>
              </a:rPr>
            </a:br>
            <a:br>
              <a:rPr lang="en-US" sz="3200" b="1" dirty="0" smtClean="0">
                <a:solidFill>
                  <a:srgbClr val="10569B"/>
                </a:solidFill>
              </a:rPr>
            </a:br>
            <a:br>
              <a:rPr lang="en-US" sz="3200" b="1" dirty="0" smtClean="0">
                <a:solidFill>
                  <a:srgbClr val="10569B"/>
                </a:solidFill>
              </a:rPr>
            </a:br>
            <a:r>
              <a:rPr lang="en-US" sz="3200" b="1" dirty="0" smtClean="0">
                <a:solidFill>
                  <a:srgbClr val="10569B"/>
                </a:solidFill>
              </a:rPr>
              <a:t>MISP Instructors are qualified to:</a:t>
            </a:r>
            <a:br>
              <a:rPr lang="en-US" sz="3200" b="1" dirty="0" smtClean="0">
                <a:solidFill>
                  <a:srgbClr val="10569B"/>
                </a:solidFill>
              </a:rPr>
            </a:br>
            <a:br>
              <a:rPr lang="en-US" sz="2200" b="1" dirty="0" smtClean="0">
                <a:solidFill>
                  <a:srgbClr val="10569B"/>
                </a:solidFill>
              </a:rPr>
            </a:br>
            <a:r>
              <a:rPr lang="en-US" sz="2200" b="1" dirty="0" smtClean="0">
                <a:solidFill>
                  <a:srgbClr val="10569B"/>
                </a:solidFill>
              </a:rPr>
              <a:t>*</a:t>
            </a:r>
            <a:r>
              <a:rPr lang="en-GB" altLang="zh-HK" sz="2200" b="1" dirty="0" smtClean="0">
                <a:solidFill>
                  <a:srgbClr val="10569B"/>
                </a:solidFill>
              </a:rPr>
              <a:t>implement the MISP routine in schools/playgroup centres </a:t>
            </a:r>
            <a:br>
              <a:rPr lang="en-GB" altLang="zh-HK" sz="2200" b="1" dirty="0" smtClean="0">
                <a:solidFill>
                  <a:srgbClr val="10569B"/>
                </a:solidFill>
              </a:rPr>
            </a:br>
            <a:r>
              <a:rPr lang="en-US" sz="2200" b="1" dirty="0" smtClean="0">
                <a:solidFill>
                  <a:srgbClr val="10569B"/>
                </a:solidFill>
              </a:rPr>
              <a:t>*</a:t>
            </a:r>
            <a:r>
              <a:rPr lang="en-GB" altLang="zh-HK" sz="2200" b="1" dirty="0" smtClean="0">
                <a:solidFill>
                  <a:srgbClr val="10569B"/>
                </a:solidFill>
              </a:rPr>
              <a:t>implement MISP with children 4-12 years old</a:t>
            </a:r>
            <a:br>
              <a:rPr lang="en-GB" altLang="zh-HK" sz="2200" b="1" dirty="0" smtClean="0">
                <a:solidFill>
                  <a:srgbClr val="10569B"/>
                </a:solidFill>
              </a:rPr>
            </a:br>
            <a:r>
              <a:rPr lang="en-US" sz="2200" b="1" dirty="0" smtClean="0">
                <a:solidFill>
                  <a:srgbClr val="10569B"/>
                </a:solidFill>
              </a:rPr>
              <a:t>*</a:t>
            </a:r>
            <a:r>
              <a:rPr lang="en-GB" altLang="zh-HK" sz="2200" b="1" dirty="0">
                <a:solidFill>
                  <a:srgbClr val="10569B"/>
                </a:solidFill>
              </a:rPr>
              <a:t>conduct family courses </a:t>
            </a:r>
            <a:br>
              <a:rPr lang="en-GB" altLang="zh-HK" sz="2200" b="1" dirty="0">
                <a:solidFill>
                  <a:srgbClr val="10569B"/>
                </a:solidFill>
              </a:rPr>
            </a:br>
            <a:r>
              <a:rPr lang="en-GB" altLang="zh-HK" sz="2200" b="1" dirty="0" smtClean="0">
                <a:solidFill>
                  <a:srgbClr val="10569B"/>
                </a:solidFill>
              </a:rPr>
              <a:t>*offer workshops</a:t>
            </a:r>
            <a:r>
              <a:rPr lang="en-GB" altLang="zh-HK" sz="2200" b="1" smtClean="0">
                <a:solidFill>
                  <a:srgbClr val="10569B"/>
                </a:solidFill>
              </a:rPr>
              <a:t>: Touch and Movement </a:t>
            </a:r>
            <a:r>
              <a:rPr lang="en-GB" altLang="zh-HK" sz="2200" b="1" dirty="0" smtClean="0">
                <a:solidFill>
                  <a:srgbClr val="10569B"/>
                </a:solidFill>
              </a:rPr>
              <a:t>for learning </a:t>
            </a:r>
            <a:br>
              <a:rPr lang="en-GB" altLang="zh-HK" sz="3200" b="1" dirty="0" smtClean="0">
                <a:solidFill>
                  <a:srgbClr val="10569B"/>
                </a:solidFill>
              </a:rPr>
            </a:br>
            <a:br>
              <a:rPr lang="en-GB" altLang="zh-HK" sz="4000" b="1" dirty="0" smtClean="0">
                <a:solidFill>
                  <a:srgbClr val="10569B"/>
                </a:solidFill>
              </a:rPr>
            </a:br>
            <a:br>
              <a:rPr lang="zh-HK" altLang="en-US" sz="3200" dirty="0" smtClean="0"/>
            </a:br>
            <a:r>
              <a:rPr lang="en-US" sz="3200" b="1" dirty="0" smtClean="0">
                <a:solidFill>
                  <a:srgbClr val="10569B"/>
                </a:solidFill>
              </a:rPr>
              <a:t> </a:t>
            </a:r>
            <a:br>
              <a:rPr lang="en-US" sz="4400" b="1" dirty="0" smtClean="0">
                <a:solidFill>
                  <a:srgbClr val="10569B"/>
                </a:solidFill>
              </a:rPr>
            </a:br>
            <a:br>
              <a:rPr lang="en-GB" sz="3200" b="1" dirty="0" smtClean="0">
                <a:solidFill>
                  <a:srgbClr val="10569B"/>
                </a:solidFill>
              </a:rPr>
            </a:br>
            <a:br>
              <a:rPr lang="en-GB" sz="4400" b="1" dirty="0" smtClean="0">
                <a:solidFill>
                  <a:srgbClr val="10569B"/>
                </a:solidFill>
              </a:rPr>
            </a:br>
            <a:endParaRPr lang="en-US" sz="4400" b="1" dirty="0">
              <a:solidFill>
                <a:srgbClr val="10569B"/>
              </a:solidFill>
            </a:endParaRPr>
          </a:p>
        </p:txBody>
      </p:sp>
      <p:pic>
        <p:nvPicPr>
          <p:cNvPr id="9"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10" name="Image 9" descr="MISP Math game.JPG"/>
          <p:cNvPicPr>
            <a:picLocks noChangeAspect="1"/>
          </p:cNvPicPr>
          <p:nvPr/>
        </p:nvPicPr>
        <p:blipFill>
          <a:blip r:embed="rId2"/>
          <a:stretch>
            <a:fillRect/>
          </a:stretch>
        </p:blipFill>
        <p:spPr>
          <a:xfrm flipH="1">
            <a:off x="3352800" y="3915017"/>
            <a:ext cx="2501577" cy="1876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images-5 copie 2.jpeg"/>
          <p:cNvPicPr>
            <a:picLocks noChangeAspect="1"/>
          </p:cNvPicPr>
          <p:nvPr/>
        </p:nvPicPr>
        <p:blipFill>
          <a:blip r:embed="rId3"/>
          <a:stretch>
            <a:fillRect/>
          </a:stretch>
        </p:blipFill>
        <p:spPr>
          <a:xfrm>
            <a:off x="228600" y="3915017"/>
            <a:ext cx="2819400" cy="1876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11" descr="MISP Czech Rep.JPG"/>
          <p:cNvPicPr>
            <a:picLocks noChangeAspect="1"/>
          </p:cNvPicPr>
          <p:nvPr/>
        </p:nvPicPr>
        <p:blipFill>
          <a:blip r:embed="rId4"/>
          <a:stretch>
            <a:fillRect/>
          </a:stretch>
        </p:blipFill>
        <p:spPr>
          <a:xfrm>
            <a:off x="6248400" y="3962400"/>
            <a:ext cx="24384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4624"/>
            <a:ext cx="9144000" cy="2123658"/>
          </a:xfrm>
          <a:prstGeom prst="rect">
            <a:avLst/>
          </a:prstGeom>
          <a:noFill/>
        </p:spPr>
        <p:txBody>
          <a:bodyPr wrap="square" rtlCol="0">
            <a:spAutoFit/>
          </a:bodyPr>
          <a:lstStyle/>
          <a:p>
            <a:pPr algn="ctr"/>
            <a:r>
              <a:rPr lang="en-US" sz="4400" b="1" dirty="0" smtClean="0">
                <a:solidFill>
                  <a:srgbClr val="10569B"/>
                </a:solidFill>
                <a:latin typeface="+mj-lt"/>
              </a:rPr>
              <a:t>For more Information:</a:t>
            </a:r>
            <a:endParaRPr lang="en-US" sz="4400" b="1" dirty="0" smtClean="0">
              <a:solidFill>
                <a:srgbClr val="10569B"/>
              </a:solidFill>
              <a:latin typeface="+mj-lt"/>
            </a:endParaRPr>
          </a:p>
          <a:p>
            <a:pPr algn="ctr"/>
            <a:r>
              <a:rPr lang="en-US" sz="4400" b="1" dirty="0" smtClean="0">
                <a:solidFill>
                  <a:srgbClr val="10569B"/>
                </a:solidFill>
                <a:latin typeface="+mj-lt"/>
                <a:hlinkClick r:id="rId1"/>
              </a:rPr>
              <a:t>www.massageinschools.com</a:t>
            </a:r>
            <a:endParaRPr lang="en-US" sz="4400" b="1" dirty="0" smtClean="0">
              <a:solidFill>
                <a:srgbClr val="10569B"/>
              </a:solidFill>
              <a:latin typeface="+mj-lt"/>
            </a:endParaRPr>
          </a:p>
          <a:p>
            <a:pPr algn="ctr"/>
            <a:r>
              <a:rPr lang="en-US" sz="4400" b="1" dirty="0" smtClean="0">
                <a:solidFill>
                  <a:srgbClr val="10569B"/>
                </a:solidFill>
                <a:latin typeface="+mj-lt"/>
              </a:rPr>
              <a:t> and </a:t>
            </a:r>
            <a:endParaRPr lang="en-US" sz="4400" b="1" dirty="0">
              <a:solidFill>
                <a:srgbClr val="10569B"/>
              </a:solidFill>
              <a:latin typeface="+mj-lt"/>
            </a:endParaRPr>
          </a:p>
        </p:txBody>
      </p:sp>
      <p:pic>
        <p:nvPicPr>
          <p:cNvPr id="5" name="Image 8" descr="MISA Int. smaller.pdf"/>
          <p:cNvPicPr>
            <a:picLocks noChangeAspect="1"/>
          </p:cNvPicPr>
          <p:nvPr/>
        </p:nvPicPr>
        <p:blipFill>
          <a:blip r:embed="rId2" cstate="email"/>
          <a:stretch>
            <a:fillRect/>
          </a:stretch>
        </p:blipFill>
        <p:spPr>
          <a:xfrm>
            <a:off x="7467600" y="5690213"/>
            <a:ext cx="1676400" cy="963973"/>
          </a:xfrm>
          <a:prstGeom prst="rect">
            <a:avLst/>
          </a:prstGeom>
        </p:spPr>
      </p:pic>
      <p:pic>
        <p:nvPicPr>
          <p:cNvPr id="10" name="Image 9" descr="Touch-in-Schools-Book-e1362614499684.jpg"/>
          <p:cNvPicPr>
            <a:picLocks noChangeAspect="1"/>
          </p:cNvPicPr>
          <p:nvPr/>
        </p:nvPicPr>
        <p:blipFill>
          <a:blip r:embed="rId3"/>
          <a:stretch>
            <a:fillRect/>
          </a:stretch>
        </p:blipFill>
        <p:spPr>
          <a:xfrm>
            <a:off x="3276600" y="2168282"/>
            <a:ext cx="3102428" cy="440209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0" y="44624"/>
            <a:ext cx="8153400" cy="769441"/>
          </a:xfrm>
          <a:prstGeom prst="rect">
            <a:avLst/>
          </a:prstGeom>
          <a:noFill/>
        </p:spPr>
        <p:txBody>
          <a:bodyPr wrap="square" rtlCol="0">
            <a:spAutoFit/>
          </a:bodyPr>
          <a:lstStyle/>
          <a:p>
            <a:pPr algn="ctr"/>
            <a:r>
              <a:rPr lang="en-US" sz="4400" b="1" dirty="0" smtClean="0">
                <a:solidFill>
                  <a:srgbClr val="10569B"/>
                </a:solidFill>
                <a:latin typeface="+mj-lt"/>
              </a:rPr>
              <a:t>Children’s Quotes</a:t>
            </a:r>
            <a:endParaRPr lang="en-US" sz="4400" b="1" dirty="0">
              <a:solidFill>
                <a:srgbClr val="10569B"/>
              </a:solidFill>
              <a:latin typeface="+mj-lt"/>
            </a:endParaRPr>
          </a:p>
        </p:txBody>
      </p:sp>
      <p:sp>
        <p:nvSpPr>
          <p:cNvPr id="10" name="TextBox 9"/>
          <p:cNvSpPr txBox="1"/>
          <p:nvPr/>
        </p:nvSpPr>
        <p:spPr>
          <a:xfrm>
            <a:off x="228600" y="1295400"/>
            <a:ext cx="8229600" cy="4247317"/>
          </a:xfrm>
          <a:prstGeom prst="rect">
            <a:avLst/>
          </a:prstGeom>
          <a:noFill/>
        </p:spPr>
        <p:txBody>
          <a:bodyPr wrap="square" rtlCol="0">
            <a:spAutoFit/>
          </a:bodyPr>
          <a:lstStyle/>
          <a:p>
            <a:r>
              <a:rPr lang="en-US" sz="3000" b="1" i="1" dirty="0" smtClean="0">
                <a:solidFill>
                  <a:srgbClr val="189CFF"/>
                </a:solidFill>
                <a:latin typeface="+mj-lt"/>
              </a:rPr>
              <a:t>“Massage makes me </a:t>
            </a:r>
            <a:endParaRPr lang="en-US" sz="3000" b="1" i="1" dirty="0" smtClean="0">
              <a:solidFill>
                <a:srgbClr val="189CFF"/>
              </a:solidFill>
              <a:latin typeface="+mj-lt"/>
            </a:endParaRPr>
          </a:p>
          <a:p>
            <a:r>
              <a:rPr lang="en-US" sz="3000" b="1" i="1" dirty="0" smtClean="0">
                <a:solidFill>
                  <a:srgbClr val="189CFF"/>
                </a:solidFill>
                <a:latin typeface="+mj-lt"/>
              </a:rPr>
              <a:t>feel special”</a:t>
            </a:r>
            <a:br>
              <a:rPr lang="en-US" sz="3000" b="1" i="1" dirty="0" smtClean="0">
                <a:solidFill>
                  <a:srgbClr val="189CFF"/>
                </a:solidFill>
                <a:latin typeface="+mj-lt"/>
              </a:rPr>
            </a:br>
            <a:endParaRPr lang="en-US" sz="3000" b="1" i="1" dirty="0" smtClean="0">
              <a:solidFill>
                <a:srgbClr val="189CFF"/>
              </a:solidFill>
              <a:latin typeface="+mj-lt"/>
            </a:endParaRPr>
          </a:p>
          <a:p>
            <a:endParaRPr lang="en-US" sz="3000" b="1" i="1" dirty="0" smtClean="0">
              <a:solidFill>
                <a:srgbClr val="189CFF"/>
              </a:solidFill>
              <a:latin typeface="+mj-lt"/>
            </a:endParaRPr>
          </a:p>
          <a:p>
            <a:r>
              <a:rPr lang="en-US" sz="3000" b="1" i="1" dirty="0" smtClean="0">
                <a:solidFill>
                  <a:srgbClr val="FF6600"/>
                </a:solidFill>
                <a:latin typeface="+mj-lt"/>
              </a:rPr>
              <a:t>“I love MISP because </a:t>
            </a:r>
            <a:endParaRPr lang="en-US" sz="3000" b="1" i="1" dirty="0" smtClean="0">
              <a:solidFill>
                <a:srgbClr val="FF6600"/>
              </a:solidFill>
              <a:latin typeface="+mj-lt"/>
            </a:endParaRPr>
          </a:p>
          <a:p>
            <a:r>
              <a:rPr lang="en-US" sz="3000" b="1" i="1" dirty="0" smtClean="0">
                <a:solidFill>
                  <a:srgbClr val="FF6600"/>
                </a:solidFill>
                <a:latin typeface="+mj-lt"/>
              </a:rPr>
              <a:t>I have more friends”</a:t>
            </a:r>
            <a:br>
              <a:rPr lang="en-US" sz="3000" b="1" i="1" dirty="0" smtClean="0">
                <a:solidFill>
                  <a:srgbClr val="008000"/>
                </a:solidFill>
                <a:latin typeface="+mj-lt"/>
              </a:rPr>
            </a:br>
            <a:endParaRPr lang="en-US" sz="3000" b="1" i="1" dirty="0" smtClean="0">
              <a:solidFill>
                <a:srgbClr val="008000"/>
              </a:solidFill>
              <a:latin typeface="+mj-lt"/>
            </a:endParaRPr>
          </a:p>
          <a:p>
            <a:endParaRPr lang="en-US" sz="3000" b="1" i="1" dirty="0" smtClean="0">
              <a:solidFill>
                <a:srgbClr val="32D82C"/>
              </a:solidFill>
              <a:latin typeface="+mj-lt"/>
            </a:endParaRPr>
          </a:p>
          <a:p>
            <a:pPr>
              <a:spcAft>
                <a:spcPts val="1200"/>
              </a:spcAft>
            </a:pPr>
            <a:r>
              <a:rPr lang="en-US" sz="3000" b="1" i="1" dirty="0" smtClean="0">
                <a:solidFill>
                  <a:srgbClr val="32D82C"/>
                </a:solidFill>
                <a:latin typeface="+mj-lt"/>
              </a:rPr>
              <a:t>“This is the best thing I have done in school”</a:t>
            </a:r>
            <a:br>
              <a:rPr lang="en-US" sz="3000" b="1" i="1" dirty="0" smtClean="0">
                <a:solidFill>
                  <a:srgbClr val="008000"/>
                </a:solidFill>
                <a:latin typeface="+mj-lt"/>
              </a:rPr>
            </a:br>
            <a:endParaRPr lang="en-US" sz="3000" b="1" i="1" dirty="0" smtClean="0">
              <a:solidFill>
                <a:srgbClr val="008000"/>
              </a:solidFill>
              <a:latin typeface="+mj-lt"/>
            </a:endParaRPr>
          </a:p>
        </p:txBody>
      </p:sp>
      <p:pic>
        <p:nvPicPr>
          <p:cNvPr id="6" name="Image 8" descr="MISA Int. smaller.pdf"/>
          <p:cNvPicPr>
            <a:picLocks noChangeAspect="1"/>
          </p:cNvPicPr>
          <p:nvPr/>
        </p:nvPicPr>
        <p:blipFill>
          <a:blip r:embed="rId1" cstate="email"/>
          <a:stretch>
            <a:fillRect/>
          </a:stretch>
        </p:blipFill>
        <p:spPr>
          <a:xfrm>
            <a:off x="7696200" y="5867400"/>
            <a:ext cx="1447800" cy="990600"/>
          </a:xfrm>
          <a:prstGeom prst="rect">
            <a:avLst/>
          </a:prstGeom>
        </p:spPr>
      </p:pic>
      <p:pic>
        <p:nvPicPr>
          <p:cNvPr id="7" name="Image 6" descr="images-3.jpeg"/>
          <p:cNvPicPr>
            <a:picLocks noChangeAspect="1"/>
          </p:cNvPicPr>
          <p:nvPr/>
        </p:nvPicPr>
        <p:blipFill>
          <a:blip r:embed="rId2"/>
          <a:stretch>
            <a:fillRect/>
          </a:stretch>
        </p:blipFill>
        <p:spPr>
          <a:xfrm>
            <a:off x="4343400" y="1752600"/>
            <a:ext cx="4572000" cy="2627963"/>
          </a:xfrm>
          <a:prstGeom prst="round2DiagRect">
            <a:avLst>
              <a:gd name="adj1" fmla="val 16667"/>
              <a:gd name="adj2" fmla="val 0"/>
            </a:avLst>
          </a:prstGeom>
          <a:ln w="88900" cap="sq">
            <a:solidFill>
              <a:srgbClr val="FFFFFF"/>
            </a:solidFill>
            <a:miter lim="800000"/>
            <a:headEnd/>
            <a:tailEnd/>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71600" y="228600"/>
            <a:ext cx="7350968" cy="769441"/>
          </a:xfrm>
          <a:prstGeom prst="rect">
            <a:avLst/>
          </a:prstGeom>
          <a:noFill/>
        </p:spPr>
        <p:txBody>
          <a:bodyPr wrap="square" rtlCol="0">
            <a:spAutoFit/>
          </a:bodyPr>
          <a:lstStyle/>
          <a:p>
            <a:pPr algn="ctr"/>
            <a:r>
              <a:rPr lang="en-US" sz="4400" b="1" dirty="0" smtClean="0">
                <a:solidFill>
                  <a:srgbClr val="10569B"/>
                </a:solidFill>
                <a:latin typeface="+mj-lt"/>
              </a:rPr>
              <a:t>Quotes from Teachers </a:t>
            </a:r>
            <a:endParaRPr lang="en-GB" sz="4400" b="1" dirty="0">
              <a:solidFill>
                <a:srgbClr val="10569B"/>
              </a:solidFill>
              <a:latin typeface="+mj-lt"/>
            </a:endParaRPr>
          </a:p>
        </p:txBody>
      </p:sp>
      <p:sp>
        <p:nvSpPr>
          <p:cNvPr id="10" name="TextBox 9"/>
          <p:cNvSpPr txBox="1"/>
          <p:nvPr/>
        </p:nvSpPr>
        <p:spPr>
          <a:xfrm>
            <a:off x="179512" y="1124744"/>
            <a:ext cx="8815273" cy="5047536"/>
          </a:xfrm>
          <a:prstGeom prst="rect">
            <a:avLst/>
          </a:prstGeom>
          <a:noFill/>
        </p:spPr>
        <p:txBody>
          <a:bodyPr wrap="square" rtlCol="0">
            <a:spAutoFit/>
          </a:bodyPr>
          <a:lstStyle/>
          <a:p>
            <a:pPr algn="r"/>
            <a:r>
              <a:rPr lang="en-US" sz="2300" b="1" i="1" dirty="0" smtClean="0">
                <a:solidFill>
                  <a:srgbClr val="FF9C1C"/>
                </a:solidFill>
                <a:latin typeface="Bradley Hand ITC" panose="03070402050302030203" pitchFamily="66" charset="0"/>
                <a:cs typeface="Times New Roman" panose="02020603050405020304" pitchFamily="18" charset="0"/>
              </a:rPr>
              <a:t>                           “The first thing I noticed when children came      into my classroom and already knew the </a:t>
            </a:r>
            <a:endParaRPr lang="en-US" sz="2300" b="1" i="1" dirty="0" smtClean="0">
              <a:solidFill>
                <a:srgbClr val="FF9C1C"/>
              </a:solidFill>
              <a:latin typeface="Bradley Hand ITC" panose="03070402050302030203" pitchFamily="66" charset="0"/>
              <a:cs typeface="Times New Roman" panose="02020603050405020304" pitchFamily="18" charset="0"/>
            </a:endParaRPr>
          </a:p>
          <a:p>
            <a:pPr algn="r"/>
            <a:r>
              <a:rPr lang="en-US" sz="2300" b="1" i="1" dirty="0" smtClean="0">
                <a:solidFill>
                  <a:srgbClr val="FF9C1C"/>
                </a:solidFill>
                <a:latin typeface="Bradley Hand ITC" panose="03070402050302030203" pitchFamily="66" charset="0"/>
                <a:cs typeface="Times New Roman" panose="02020603050405020304" pitchFamily="18" charset="0"/>
              </a:rPr>
              <a:t>massage is that they were more respectful </a:t>
            </a:r>
            <a:endParaRPr lang="en-US" sz="2300" b="1" i="1" dirty="0" smtClean="0">
              <a:solidFill>
                <a:srgbClr val="FF9C1C"/>
              </a:solidFill>
              <a:latin typeface="Bradley Hand ITC" panose="03070402050302030203" pitchFamily="66" charset="0"/>
              <a:cs typeface="Times New Roman" panose="02020603050405020304" pitchFamily="18" charset="0"/>
            </a:endParaRPr>
          </a:p>
          <a:p>
            <a:pPr algn="r"/>
            <a:r>
              <a:rPr lang="en-US" sz="2300" b="1" i="1" dirty="0" smtClean="0">
                <a:solidFill>
                  <a:srgbClr val="FF9C1C"/>
                </a:solidFill>
                <a:latin typeface="Bradley Hand ITC" panose="03070402050302030203" pitchFamily="66" charset="0"/>
                <a:cs typeface="Times New Roman" panose="02020603050405020304" pitchFamily="18" charset="0"/>
              </a:rPr>
              <a:t>to their classmates and to me”</a:t>
            </a:r>
            <a:endParaRPr lang="en-US" sz="2300" b="1" i="1" dirty="0" smtClean="0">
              <a:solidFill>
                <a:srgbClr val="FF9C1C"/>
              </a:solidFill>
              <a:latin typeface="Bradley Hand ITC" panose="03070402050302030203" pitchFamily="66" charset="0"/>
              <a:cs typeface="Times New Roman" panose="02020603050405020304" pitchFamily="18" charset="0"/>
            </a:endParaRPr>
          </a:p>
          <a:p>
            <a:pPr algn="ctr"/>
            <a:endParaRPr lang="en-US" sz="2300" b="1" i="1" dirty="0" smtClean="0">
              <a:solidFill>
                <a:srgbClr val="E98810"/>
              </a:solidFill>
              <a:latin typeface="Bradley Hand ITC" panose="03070402050302030203" pitchFamily="66" charset="0"/>
              <a:cs typeface="Times New Roman" panose="02020603050405020304" pitchFamily="18" charset="0"/>
            </a:endParaRPr>
          </a:p>
          <a:p>
            <a:pPr algn="ctr"/>
            <a:endParaRPr lang="en-US" sz="2300" b="1" i="1" dirty="0" smtClean="0">
              <a:solidFill>
                <a:srgbClr val="E98810"/>
              </a:solidFill>
              <a:latin typeface="Bradley Hand ITC" panose="03070402050302030203" pitchFamily="66" charset="0"/>
              <a:cs typeface="Times New Roman" panose="02020603050405020304" pitchFamily="18" charset="0"/>
            </a:endParaRPr>
          </a:p>
          <a:p>
            <a:r>
              <a:rPr lang="en-US" sz="2300" b="1" i="1" dirty="0" smtClean="0">
                <a:solidFill>
                  <a:srgbClr val="3B956B"/>
                </a:solidFill>
                <a:latin typeface="Bradley Hand ITC" panose="03070402050302030203" pitchFamily="66" charset="0"/>
                <a:cs typeface="Times New Roman" panose="02020603050405020304" pitchFamily="18" charset="0"/>
              </a:rPr>
              <a:t>“I’ve noticed changes in how the children show </a:t>
            </a:r>
            <a:endParaRPr lang="en-US" sz="2300" b="1" i="1" dirty="0" smtClean="0">
              <a:solidFill>
                <a:srgbClr val="3B956B"/>
              </a:solidFill>
              <a:latin typeface="Bradley Hand ITC" panose="03070402050302030203" pitchFamily="66" charset="0"/>
              <a:cs typeface="Times New Roman" panose="02020603050405020304" pitchFamily="18" charset="0"/>
            </a:endParaRPr>
          </a:p>
          <a:p>
            <a:r>
              <a:rPr lang="en-US" sz="2300" b="1" i="1" dirty="0" smtClean="0">
                <a:solidFill>
                  <a:srgbClr val="3B956B"/>
                </a:solidFill>
                <a:latin typeface="Bradley Hand ITC" panose="03070402050302030203" pitchFamily="66" charset="0"/>
                <a:cs typeface="Times New Roman" panose="02020603050405020304" pitchFamily="18" charset="0"/>
              </a:rPr>
              <a:t> consideration, and share and resolve conflicts”</a:t>
            </a:r>
            <a:endParaRPr lang="en-US" sz="2300" b="1" i="1" dirty="0" smtClean="0">
              <a:solidFill>
                <a:srgbClr val="3B956B"/>
              </a:solidFill>
              <a:latin typeface="Bradley Hand ITC" panose="03070402050302030203" pitchFamily="66" charset="0"/>
              <a:cs typeface="Times New Roman" panose="02020603050405020304" pitchFamily="18" charset="0"/>
            </a:endParaRPr>
          </a:p>
          <a:p>
            <a:pPr algn="ctr"/>
            <a:endParaRPr lang="en-GB" sz="2300" b="1" i="1" dirty="0" smtClean="0">
              <a:solidFill>
                <a:srgbClr val="055DBE"/>
              </a:solidFill>
              <a:latin typeface="Bradley Hand ITC" panose="03070402050302030203" pitchFamily="66" charset="0"/>
              <a:cs typeface="Times New Roman" panose="02020603050405020304" pitchFamily="18" charset="0"/>
            </a:endParaRPr>
          </a:p>
          <a:p>
            <a:pPr algn="ctr"/>
            <a:endParaRPr lang="en-GB" sz="2300" b="1" i="1" dirty="0" smtClean="0">
              <a:solidFill>
                <a:srgbClr val="055DBE"/>
              </a:solidFill>
              <a:latin typeface="Bradley Hand ITC" panose="03070402050302030203" pitchFamily="66" charset="0"/>
              <a:cs typeface="Times New Roman" panose="02020603050405020304" pitchFamily="18" charset="0"/>
            </a:endParaRPr>
          </a:p>
          <a:p>
            <a:pPr algn="ctr"/>
            <a:endParaRPr lang="en-GB" sz="2300" b="1" i="1" dirty="0" smtClean="0">
              <a:solidFill>
                <a:srgbClr val="055DBE"/>
              </a:solidFill>
              <a:latin typeface="Bradley Hand ITC" panose="03070402050302030203" pitchFamily="66" charset="0"/>
              <a:cs typeface="Times New Roman" panose="02020603050405020304" pitchFamily="18" charset="0"/>
            </a:endParaRPr>
          </a:p>
          <a:p>
            <a:pPr algn="ctr"/>
            <a:r>
              <a:rPr lang="en-US" sz="2300" b="1" i="1" dirty="0" smtClean="0">
                <a:solidFill>
                  <a:srgbClr val="E98810"/>
                </a:solidFill>
                <a:latin typeface="Bradley Hand ITC" panose="03070402050302030203" pitchFamily="66" charset="0"/>
                <a:cs typeface="Times New Roman" panose="02020603050405020304" pitchFamily="18" charset="0"/>
              </a:rPr>
              <a:t>           </a:t>
            </a:r>
            <a:r>
              <a:rPr lang="en-US" sz="2300" b="1" i="1" dirty="0" smtClean="0">
                <a:solidFill>
                  <a:srgbClr val="189CFF"/>
                </a:solidFill>
                <a:latin typeface="Bradley Hand ITC" panose="03070402050302030203" pitchFamily="66" charset="0"/>
                <a:cs typeface="Times New Roman" panose="02020603050405020304" pitchFamily="18" charset="0"/>
              </a:rPr>
              <a:t>“After the morning massage, </a:t>
            </a:r>
            <a:endParaRPr lang="en-US" sz="2300" b="1" i="1" dirty="0" smtClean="0">
              <a:solidFill>
                <a:srgbClr val="189CFF"/>
              </a:solidFill>
              <a:latin typeface="Bradley Hand ITC" panose="03070402050302030203" pitchFamily="66" charset="0"/>
              <a:cs typeface="Times New Roman" panose="02020603050405020304" pitchFamily="18" charset="0"/>
            </a:endParaRPr>
          </a:p>
          <a:p>
            <a:pPr algn="ctr"/>
            <a:r>
              <a:rPr lang="en-US" sz="2300" b="1" i="1" dirty="0" smtClean="0">
                <a:solidFill>
                  <a:srgbClr val="189CFF"/>
                </a:solidFill>
                <a:latin typeface="Bradley Hand ITC" panose="03070402050302030203" pitchFamily="66" charset="0"/>
                <a:cs typeface="Times New Roman" panose="02020603050405020304" pitchFamily="18" charset="0"/>
              </a:rPr>
              <a:t>      I can actually do  my job</a:t>
            </a:r>
            <a:endParaRPr lang="en-US" sz="2300" b="1" i="1" dirty="0" smtClean="0">
              <a:solidFill>
                <a:srgbClr val="189CFF"/>
              </a:solidFill>
              <a:latin typeface="Bradley Hand ITC" panose="03070402050302030203" pitchFamily="66" charset="0"/>
              <a:cs typeface="Times New Roman" panose="02020603050405020304" pitchFamily="18" charset="0"/>
            </a:endParaRPr>
          </a:p>
          <a:p>
            <a:pPr algn="ctr"/>
            <a:r>
              <a:rPr lang="en-US" sz="2300" b="1" i="1" dirty="0" smtClean="0">
                <a:solidFill>
                  <a:srgbClr val="189CFF"/>
                </a:solidFill>
                <a:latin typeface="Bradley Hand ITC" panose="03070402050302030203" pitchFamily="66" charset="0"/>
                <a:cs typeface="Times New Roman" panose="02020603050405020304" pitchFamily="18" charset="0"/>
              </a:rPr>
              <a:t> and teach”</a:t>
            </a:r>
            <a:endParaRPr lang="en-US" sz="2300" b="1" i="1" dirty="0" smtClean="0">
              <a:solidFill>
                <a:srgbClr val="189CFF"/>
              </a:solidFill>
              <a:latin typeface="Bradley Hand ITC" panose="03070402050302030203" pitchFamily="66" charset="0"/>
              <a:cs typeface="Times New Roman" panose="02020603050405020304" pitchFamily="18" charset="0"/>
            </a:endParaRPr>
          </a:p>
          <a:p>
            <a:pPr algn="ctr"/>
            <a:endParaRPr lang="en-US" sz="2300" b="1" i="1" dirty="0" smtClean="0">
              <a:solidFill>
                <a:srgbClr val="055DBE"/>
              </a:solidFill>
              <a:latin typeface="Bradley Hand ITC" panose="03070402050302030203" pitchFamily="66" charset="0"/>
              <a:cs typeface="Times New Roman" panose="02020603050405020304" pitchFamily="18" charset="0"/>
            </a:endParaRPr>
          </a:p>
        </p:txBody>
      </p:sp>
      <p:pic>
        <p:nvPicPr>
          <p:cNvPr id="7" name="Image 6" descr="Unknown-2.jpeg"/>
          <p:cNvPicPr>
            <a:picLocks noChangeAspect="1"/>
          </p:cNvPicPr>
          <p:nvPr/>
        </p:nvPicPr>
        <p:blipFill>
          <a:blip r:embed="rId1" cstate="email"/>
          <a:stretch>
            <a:fillRect/>
          </a:stretch>
        </p:blipFill>
        <p:spPr>
          <a:xfrm>
            <a:off x="179512" y="4503861"/>
            <a:ext cx="2411288" cy="1387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11" descr="8313099-beautiful-young-asian-woman-writing-whatever-you-want-with-a-red-marker-isolated-on-white-background.jpg"/>
          <p:cNvPicPr>
            <a:picLocks noChangeAspect="1"/>
          </p:cNvPicPr>
          <p:nvPr/>
        </p:nvPicPr>
        <p:blipFill>
          <a:blip r:embed="rId2" cstate="email"/>
          <a:stretch>
            <a:fillRect/>
          </a:stretch>
        </p:blipFill>
        <p:spPr>
          <a:xfrm>
            <a:off x="352491" y="1322362"/>
            <a:ext cx="1885818" cy="1268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descr="images-10.jpeg"/>
          <p:cNvPicPr>
            <a:picLocks noChangeAspect="1"/>
          </p:cNvPicPr>
          <p:nvPr/>
        </p:nvPicPr>
        <p:blipFill>
          <a:blip r:embed="rId3" cstate="email"/>
          <a:stretch>
            <a:fillRect/>
          </a:stretch>
        </p:blipFill>
        <p:spPr>
          <a:xfrm>
            <a:off x="7086600" y="2971800"/>
            <a:ext cx="1908185" cy="1930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 8" descr="MISA Int. smaller.pdf"/>
          <p:cNvPicPr>
            <a:picLocks noChangeAspect="1"/>
          </p:cNvPicPr>
          <p:nvPr/>
        </p:nvPicPr>
        <p:blipFill>
          <a:blip r:embed="rId4"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4624"/>
            <a:ext cx="9144000" cy="769441"/>
          </a:xfrm>
          <a:prstGeom prst="rect">
            <a:avLst/>
          </a:prstGeom>
          <a:noFill/>
        </p:spPr>
        <p:txBody>
          <a:bodyPr wrap="square" rtlCol="0">
            <a:spAutoFit/>
          </a:bodyPr>
          <a:lstStyle/>
          <a:p>
            <a:pPr algn="ctr"/>
            <a:r>
              <a:rPr lang="en-US" sz="4400" b="1" dirty="0" smtClean="0">
                <a:solidFill>
                  <a:srgbClr val="10569B"/>
                </a:solidFill>
                <a:latin typeface="+mj-lt"/>
              </a:rPr>
              <a:t>Questions and Reflections</a:t>
            </a:r>
            <a:endParaRPr lang="en-US" sz="4400" b="1" dirty="0">
              <a:solidFill>
                <a:srgbClr val="10569B"/>
              </a:solidFill>
              <a:latin typeface="+mj-lt"/>
            </a:endParaRPr>
          </a:p>
        </p:txBody>
      </p:sp>
      <p:pic>
        <p:nvPicPr>
          <p:cNvPr id="5"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6" name="Image 5" descr="school_children_raising_their_hands_in_class_1574r-08423b.jpg"/>
          <p:cNvPicPr>
            <a:picLocks noChangeAspect="1"/>
          </p:cNvPicPr>
          <p:nvPr/>
        </p:nvPicPr>
        <p:blipFill>
          <a:blip r:embed="rId2"/>
          <a:stretch>
            <a:fillRect/>
          </a:stretch>
        </p:blipFill>
        <p:spPr>
          <a:xfrm>
            <a:off x="1511300" y="1104900"/>
            <a:ext cx="5956300" cy="46482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517847"/>
            <a:ext cx="8042276" cy="1254969"/>
          </a:xfrm>
        </p:spPr>
        <p:txBody>
          <a:bodyPr/>
          <a:lstStyle/>
          <a:p>
            <a:r>
              <a:rPr lang="en-US" sz="4400" b="1" dirty="0" smtClean="0">
                <a:solidFill>
                  <a:srgbClr val="10569B"/>
                </a:solidFill>
              </a:rPr>
              <a:t>Co-Founders </a:t>
            </a:r>
            <a:br>
              <a:rPr lang="en-US" sz="4400" b="1" dirty="0" smtClean="0">
                <a:solidFill>
                  <a:srgbClr val="10569B"/>
                </a:solidFill>
              </a:rPr>
            </a:br>
            <a:endParaRPr lang="en-US" sz="4400" b="1" dirty="0">
              <a:solidFill>
                <a:srgbClr val="10569B"/>
              </a:solidFill>
            </a:endParaRPr>
          </a:p>
        </p:txBody>
      </p:sp>
      <p:sp>
        <p:nvSpPr>
          <p:cNvPr id="3" name="Espace réservé du contenu 2"/>
          <p:cNvSpPr>
            <a:spLocks noGrp="1"/>
          </p:cNvSpPr>
          <p:nvPr>
            <p:ph idx="1"/>
          </p:nvPr>
        </p:nvSpPr>
        <p:spPr/>
        <p:txBody>
          <a:bodyPr/>
          <a:lstStyle/>
          <a:p>
            <a:pPr>
              <a:buNone/>
            </a:pPr>
            <a:r>
              <a:rPr lang="fr-FR" b="1" dirty="0" smtClean="0">
                <a:solidFill>
                  <a:srgbClr val="10569B"/>
                </a:solidFill>
              </a:rPr>
              <a:t>   Mia </a:t>
            </a:r>
            <a:r>
              <a:rPr lang="fr-FR" b="1" dirty="0" err="1" smtClean="0">
                <a:solidFill>
                  <a:srgbClr val="10569B"/>
                </a:solidFill>
              </a:rPr>
              <a:t>Elmsäter</a:t>
            </a:r>
            <a:r>
              <a:rPr lang="fr-FR" b="1" dirty="0" smtClean="0">
                <a:solidFill>
                  <a:srgbClr val="10569B"/>
                </a:solidFill>
              </a:rPr>
              <a:t>                                       Sylvie Hétu</a:t>
            </a:r>
            <a:endParaRPr lang="fr-FR" b="1" dirty="0" smtClean="0">
              <a:solidFill>
                <a:srgbClr val="10569B"/>
              </a:solidFill>
            </a:endParaRPr>
          </a:p>
          <a:p>
            <a:pPr>
              <a:buNone/>
            </a:pPr>
            <a:r>
              <a:rPr lang="fr-FR" b="1" dirty="0" smtClean="0">
                <a:solidFill>
                  <a:srgbClr val="10569B"/>
                </a:solidFill>
              </a:rPr>
              <a:t>      </a:t>
            </a:r>
            <a:r>
              <a:rPr lang="fr-FR" b="1" dirty="0" err="1" smtClean="0">
                <a:solidFill>
                  <a:srgbClr val="10569B"/>
                </a:solidFill>
              </a:rPr>
              <a:t>Sweden</a:t>
            </a:r>
            <a:r>
              <a:rPr lang="fr-FR" b="1" dirty="0" smtClean="0">
                <a:solidFill>
                  <a:srgbClr val="10569B"/>
                </a:solidFill>
              </a:rPr>
              <a:t>					         Canada</a:t>
            </a:r>
            <a:endParaRPr lang="fr-FR" b="1" dirty="0" smtClean="0">
              <a:solidFill>
                <a:srgbClr val="10569B"/>
              </a:solidFill>
            </a:endParaRPr>
          </a:p>
          <a:p>
            <a:endParaRPr lang="fr-FR" dirty="0" smtClean="0">
              <a:solidFill>
                <a:srgbClr val="0000FF"/>
              </a:solidFill>
            </a:endParaRPr>
          </a:p>
          <a:p>
            <a:endParaRPr lang="fr-FR" dirty="0" smtClean="0">
              <a:solidFill>
                <a:srgbClr val="0000FF"/>
              </a:solidFill>
            </a:endParaRPr>
          </a:p>
          <a:p>
            <a:pPr>
              <a:buNone/>
            </a:pPr>
            <a:br>
              <a:rPr lang="fr-FR" dirty="0" smtClean="0">
                <a:solidFill>
                  <a:srgbClr val="0000FF"/>
                </a:solidFill>
              </a:rPr>
            </a:br>
            <a:endParaRPr lang="fr-FR" dirty="0"/>
          </a:p>
        </p:txBody>
      </p:sp>
      <p:pic>
        <p:nvPicPr>
          <p:cNvPr id="4" name="Image 3" descr="Mia photo .jpg"/>
          <p:cNvPicPr>
            <a:picLocks noChangeAspect="1"/>
          </p:cNvPicPr>
          <p:nvPr/>
        </p:nvPicPr>
        <p:blipFill>
          <a:blip r:embed="rId1" cstate="email"/>
          <a:stretch>
            <a:fillRect/>
          </a:stretch>
        </p:blipFill>
        <p:spPr>
          <a:xfrm>
            <a:off x="549275" y="2802533"/>
            <a:ext cx="2101590" cy="2887680"/>
          </a:xfrm>
          <a:prstGeom prst="rect">
            <a:avLst/>
          </a:prstGeom>
          <a:ln>
            <a:noFill/>
          </a:ln>
          <a:effectLst>
            <a:softEdge rad="112500"/>
          </a:effectLst>
        </p:spPr>
      </p:pic>
      <p:pic>
        <p:nvPicPr>
          <p:cNvPr id="5" name="Image 4" descr="Sylvie's photo.JPG"/>
          <p:cNvPicPr>
            <a:picLocks noChangeAspect="1"/>
          </p:cNvPicPr>
          <p:nvPr/>
        </p:nvPicPr>
        <p:blipFill>
          <a:blip r:embed="rId2" cstate="email"/>
          <a:stretch>
            <a:fillRect/>
          </a:stretch>
        </p:blipFill>
        <p:spPr>
          <a:xfrm>
            <a:off x="6503068" y="2802533"/>
            <a:ext cx="2088483" cy="3052398"/>
          </a:xfrm>
          <a:prstGeom prst="rect">
            <a:avLst/>
          </a:prstGeom>
          <a:ln>
            <a:noFill/>
          </a:ln>
          <a:effectLst>
            <a:softEdge rad="112500"/>
          </a:effectLst>
        </p:spPr>
      </p:pic>
      <p:pic>
        <p:nvPicPr>
          <p:cNvPr id="8" name="Image 8" descr="MISA Int. smaller.pdf"/>
          <p:cNvPicPr>
            <a:picLocks noChangeAspect="1"/>
          </p:cNvPicPr>
          <p:nvPr/>
        </p:nvPicPr>
        <p:blipFill>
          <a:blip r:embed="rId3" cstate="email"/>
          <a:stretch>
            <a:fillRect/>
          </a:stretch>
        </p:blipFill>
        <p:spPr>
          <a:xfrm>
            <a:off x="7467600" y="5690213"/>
            <a:ext cx="1676400" cy="963973"/>
          </a:xfrm>
          <a:prstGeom prst="rect">
            <a:avLst/>
          </a:prstGeom>
        </p:spPr>
      </p:pic>
      <p:graphicFrame>
        <p:nvGraphicFramePr>
          <p:cNvPr id="17410" name="Object 2"/>
          <p:cNvGraphicFramePr>
            <a:graphicFrameLocks noChangeAspect="1"/>
          </p:cNvGraphicFramePr>
          <p:nvPr/>
        </p:nvGraphicFramePr>
        <p:xfrm>
          <a:off x="3657600" y="3861412"/>
          <a:ext cx="1837977" cy="1828801"/>
        </p:xfrm>
        <a:graphic>
          <a:graphicData uri="http://schemas.openxmlformats.org/presentationml/2006/ole">
            <mc:AlternateContent xmlns:mc="http://schemas.openxmlformats.org/markup-compatibility/2006">
              <mc:Choice xmlns:v="urn:schemas-microsoft-com:vml" Requires="v">
                <p:oleObj spid="_x0000_s17418" name="Document" r:id="rId4" imgW="8991600" imgH="9093200" progId="Word.Document.12">
                  <p:embed/>
                </p:oleObj>
              </mc:Choice>
              <mc:Fallback>
                <p:oleObj name="Document" r:id="rId4" imgW="8991600" imgH="9093200"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861412"/>
                        <a:ext cx="1837977" cy="1828801"/>
                      </a:xfrm>
                      <a:prstGeom prst="rect">
                        <a:avLst/>
                      </a:prstGeom>
                      <a:noFill/>
                      <a:ln>
                        <a:noFill/>
                      </a:ln>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49275" y="457200"/>
            <a:ext cx="8042276" cy="4114800"/>
          </a:xfrm>
        </p:spPr>
        <p:txBody>
          <a:bodyPr>
            <a:normAutofit lnSpcReduction="10000"/>
          </a:bodyPr>
          <a:lstStyle/>
          <a:p>
            <a:pPr>
              <a:buNone/>
            </a:pPr>
            <a:endParaRPr lang="sv-SE" sz="2800" b="1" dirty="0" smtClean="0">
              <a:solidFill>
                <a:srgbClr val="7030A0"/>
              </a:solidFill>
              <a:latin typeface="Lucida Calligraphy" panose="03010101010101010101" pitchFamily="66" charset="0"/>
            </a:endParaRPr>
          </a:p>
          <a:p>
            <a:pPr algn="ctr">
              <a:spcBef>
                <a:spcPts val="0"/>
              </a:spcBef>
              <a:buNone/>
            </a:pPr>
            <a:r>
              <a:rPr lang="en-US" sz="4000" b="1" dirty="0" smtClean="0">
                <a:solidFill>
                  <a:srgbClr val="7030A0"/>
                </a:solidFill>
                <a:latin typeface="Lucida Calligraphy" panose="03010101010101010101" pitchFamily="66" charset="0"/>
              </a:rPr>
              <a:t>“When we dream, </a:t>
            </a:r>
            <a:endParaRPr lang="en-US" sz="4000" b="1" dirty="0" smtClean="0">
              <a:solidFill>
                <a:srgbClr val="7030A0"/>
              </a:solidFill>
              <a:latin typeface="Lucida Calligraphy" panose="03010101010101010101" pitchFamily="66" charset="0"/>
            </a:endParaRPr>
          </a:p>
          <a:p>
            <a:pPr algn="ctr">
              <a:spcBef>
                <a:spcPts val="0"/>
              </a:spcBef>
              <a:buNone/>
            </a:pPr>
            <a:r>
              <a:rPr lang="en-US" sz="4000" b="1" dirty="0" smtClean="0">
                <a:solidFill>
                  <a:srgbClr val="7030A0"/>
                </a:solidFill>
                <a:latin typeface="Lucida Calligraphy" panose="03010101010101010101" pitchFamily="66" charset="0"/>
              </a:rPr>
              <a:t>it is only a dream.</a:t>
            </a:r>
            <a:endParaRPr lang="en-US" sz="4000" b="1" dirty="0" smtClean="0">
              <a:solidFill>
                <a:srgbClr val="7030A0"/>
              </a:solidFill>
              <a:latin typeface="Lucida Calligraphy" panose="03010101010101010101" pitchFamily="66" charset="0"/>
            </a:endParaRPr>
          </a:p>
          <a:p>
            <a:pPr algn="ctr">
              <a:spcBef>
                <a:spcPts val="0"/>
              </a:spcBef>
              <a:buNone/>
            </a:pPr>
            <a:endParaRPr lang="en-US" sz="4000" b="1" dirty="0" smtClean="0">
              <a:solidFill>
                <a:srgbClr val="7030A0"/>
              </a:solidFill>
              <a:latin typeface="Lucida Calligraphy" panose="03010101010101010101" pitchFamily="66" charset="0"/>
            </a:endParaRPr>
          </a:p>
          <a:p>
            <a:pPr algn="ctr">
              <a:spcBef>
                <a:spcPts val="0"/>
              </a:spcBef>
              <a:buNone/>
            </a:pPr>
            <a:r>
              <a:rPr lang="en-US" sz="4000" b="1" dirty="0" smtClean="0">
                <a:solidFill>
                  <a:srgbClr val="7030A0"/>
                </a:solidFill>
                <a:latin typeface="Lucida Calligraphy" panose="03010101010101010101" pitchFamily="66" charset="0"/>
              </a:rPr>
              <a:t>When we dream together, </a:t>
            </a:r>
            <a:endParaRPr lang="en-US" sz="4000" b="1" dirty="0" smtClean="0">
              <a:solidFill>
                <a:srgbClr val="7030A0"/>
              </a:solidFill>
              <a:latin typeface="Lucida Calligraphy" panose="03010101010101010101" pitchFamily="66" charset="0"/>
            </a:endParaRPr>
          </a:p>
          <a:p>
            <a:pPr algn="ctr">
              <a:spcBef>
                <a:spcPts val="0"/>
              </a:spcBef>
              <a:buNone/>
            </a:pPr>
            <a:r>
              <a:rPr lang="en-US" sz="4000" b="1" dirty="0" smtClean="0">
                <a:solidFill>
                  <a:srgbClr val="7030A0"/>
                </a:solidFill>
                <a:latin typeface="Lucida Calligraphy" panose="03010101010101010101" pitchFamily="66" charset="0"/>
              </a:rPr>
              <a:t>it is no longer a dream, </a:t>
            </a:r>
            <a:endParaRPr lang="en-US" sz="4000" b="1" dirty="0" smtClean="0">
              <a:solidFill>
                <a:srgbClr val="7030A0"/>
              </a:solidFill>
              <a:latin typeface="Lucida Calligraphy" panose="03010101010101010101" pitchFamily="66" charset="0"/>
            </a:endParaRPr>
          </a:p>
          <a:p>
            <a:pPr algn="ctr">
              <a:spcBef>
                <a:spcPts val="0"/>
              </a:spcBef>
              <a:buNone/>
            </a:pPr>
            <a:r>
              <a:rPr lang="en-US" sz="4000" b="1" dirty="0" smtClean="0">
                <a:solidFill>
                  <a:srgbClr val="7030A0"/>
                </a:solidFill>
                <a:latin typeface="Lucida Calligraphy" panose="03010101010101010101" pitchFamily="66" charset="0"/>
              </a:rPr>
              <a:t>but the beginning of reality.”</a:t>
            </a:r>
            <a:endParaRPr lang="en-US" sz="4000" b="1" dirty="0" smtClean="0">
              <a:solidFill>
                <a:srgbClr val="7030A0"/>
              </a:solidFill>
              <a:latin typeface="Lucida Calligraphy" panose="03010101010101010101" pitchFamily="66" charset="0"/>
            </a:endParaRPr>
          </a:p>
          <a:p>
            <a:pPr>
              <a:buNone/>
            </a:pPr>
            <a:endParaRPr lang="sv-SE" sz="2800" b="1" dirty="0" smtClean="0">
              <a:solidFill>
                <a:srgbClr val="7030A0"/>
              </a:solidFill>
              <a:latin typeface="Lucida Calligraphy" panose="03010101010101010101" pitchFamily="66" charset="0"/>
            </a:endParaRPr>
          </a:p>
          <a:p>
            <a:pPr>
              <a:buNone/>
            </a:pPr>
            <a:endParaRPr lang="sv-SE" dirty="0" smtClean="0">
              <a:solidFill>
                <a:srgbClr val="7030A0"/>
              </a:solidFill>
            </a:endParaRPr>
          </a:p>
          <a:p>
            <a:pPr>
              <a:buNone/>
            </a:pPr>
            <a:endParaRPr lang="sv-SE" dirty="0" smtClean="0">
              <a:solidFill>
                <a:srgbClr val="7030A0"/>
              </a:solidFill>
            </a:endParaRPr>
          </a:p>
        </p:txBody>
      </p:sp>
      <p:sp>
        <p:nvSpPr>
          <p:cNvPr id="3073" name="Rectangle 1"/>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charset="0"/>
                <a:cs typeface="Times New Roman" panose="02020603050405020304" pitchFamily="18" charset="0"/>
              </a:rPr>
              <a:t> “When we dream, it is only a dream. When we dream together, it is no longer a dream, but the beginning of reality.”</a:t>
            </a:r>
            <a:endParaRPr kumimoji="0" lang="sv-SE"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200" b="0" i="0" u="none" strike="noStrike" cap="none" normalizeH="0" baseline="0" dirty="0" smtClean="0">
                <a:ln>
                  <a:noFill/>
                </a:ln>
                <a:solidFill>
                  <a:schemeClr val="tx1"/>
                </a:solidFill>
                <a:effectLst/>
                <a:latin typeface="Arial" panose="020B0604020202020204" pitchFamily="34" charset="0"/>
                <a:ea typeface="Calibri" panose="020F0502020204030204"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6" name="Image 8" descr="MISA Int. smaller.pdf"/>
          <p:cNvPicPr>
            <a:picLocks noChangeAspect="1"/>
          </p:cNvPicPr>
          <p:nvPr/>
        </p:nvPicPr>
        <p:blipFill>
          <a:blip r:embed="rId1" cstate="email"/>
          <a:stretch>
            <a:fillRect/>
          </a:stretch>
        </p:blipFill>
        <p:spPr>
          <a:xfrm>
            <a:off x="7467600" y="5690213"/>
            <a:ext cx="1676400" cy="963973"/>
          </a:xfrm>
          <a:prstGeom prst="rect">
            <a:avLst/>
          </a:prstGeom>
        </p:spPr>
      </p:pic>
      <p:pic>
        <p:nvPicPr>
          <p:cNvPr id="5" name="Image 4" descr="TeachFest-2013-group-photo-waving-1.jpg"/>
          <p:cNvPicPr>
            <a:picLocks noChangeAspect="1"/>
          </p:cNvPicPr>
          <p:nvPr/>
        </p:nvPicPr>
        <p:blipFill>
          <a:blip r:embed="rId2"/>
          <a:stretch>
            <a:fillRect/>
          </a:stretch>
        </p:blipFill>
        <p:spPr>
          <a:xfrm>
            <a:off x="2895600" y="4358442"/>
            <a:ext cx="3276600" cy="229574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260648"/>
            <a:ext cx="8784975" cy="679828"/>
          </a:xfrm>
        </p:spPr>
        <p:txBody>
          <a:bodyPr/>
          <a:lstStyle/>
          <a:p>
            <a:r>
              <a:rPr lang="sv-SE" sz="4400" b="1" dirty="0" smtClean="0">
                <a:solidFill>
                  <a:srgbClr val="10569B"/>
                </a:solidFill>
                <a:cs typeface="Footlight MT Light" panose="0204060206030A020304"/>
              </a:rPr>
              <a:t>MISP Vision</a:t>
            </a:r>
            <a:endParaRPr lang="sv-SE" sz="4400" b="1" dirty="0">
              <a:solidFill>
                <a:srgbClr val="10569B"/>
              </a:solidFill>
              <a:cs typeface="Footlight MT Light" panose="0204060206030A020304"/>
            </a:endParaRPr>
          </a:p>
        </p:txBody>
      </p:sp>
      <p:sp>
        <p:nvSpPr>
          <p:cNvPr id="3" name="Platshållare för innehåll 2"/>
          <p:cNvSpPr>
            <a:spLocks noGrp="1"/>
          </p:cNvSpPr>
          <p:nvPr>
            <p:ph idx="1"/>
          </p:nvPr>
        </p:nvSpPr>
        <p:spPr>
          <a:xfrm>
            <a:off x="549275" y="260648"/>
            <a:ext cx="8042276" cy="3961968"/>
          </a:xfrm>
        </p:spPr>
        <p:txBody>
          <a:bodyPr>
            <a:normAutofit/>
          </a:bodyPr>
          <a:lstStyle/>
          <a:p>
            <a:pPr marL="0" lvl="0" indent="0" algn="ctr" defTabSz="914400" eaLnBrk="0" fontAlgn="base" hangingPunct="0">
              <a:spcBef>
                <a:spcPct val="0"/>
              </a:spcBef>
              <a:spcAft>
                <a:spcPct val="0"/>
              </a:spcAft>
              <a:buNone/>
            </a:pPr>
            <a:endParaRPr lang="en-GB" sz="2800" b="1" dirty="0" smtClean="0">
              <a:solidFill>
                <a:srgbClr val="008000"/>
              </a:solidFill>
              <a:latin typeface="+mj-lt"/>
              <a:ea typeface="Times New Roman" panose="02020603050405020304" pitchFamily="18" charset="0"/>
              <a:cs typeface="Times New Roman" panose="02020603050405020304"/>
            </a:endParaRPr>
          </a:p>
          <a:p>
            <a:pPr marL="0" lvl="0" indent="0" algn="ctr" defTabSz="914400" eaLnBrk="0" fontAlgn="base" hangingPunct="0">
              <a:spcBef>
                <a:spcPct val="0"/>
              </a:spcBef>
              <a:spcAft>
                <a:spcPct val="0"/>
              </a:spcAft>
              <a:buNone/>
            </a:pPr>
            <a:endParaRPr lang="sv-SE" sz="2800" b="1" dirty="0" smtClean="0">
              <a:solidFill>
                <a:srgbClr val="595959"/>
              </a:solidFill>
              <a:latin typeface="+mj-lt"/>
              <a:cs typeface="Times New Roman" panose="02020603050405020304"/>
            </a:endParaRPr>
          </a:p>
          <a:p>
            <a:pPr marL="0" lvl="0" indent="0" algn="ctr" defTabSz="914400" eaLnBrk="0" fontAlgn="base" hangingPunct="0">
              <a:spcBef>
                <a:spcPct val="0"/>
              </a:spcBef>
              <a:spcAft>
                <a:spcPct val="0"/>
              </a:spcAft>
              <a:buNone/>
            </a:pPr>
            <a:r>
              <a:rPr lang="en-GB" sz="2800" b="1" i="1" dirty="0" smtClean="0">
                <a:solidFill>
                  <a:schemeClr val="bg1"/>
                </a:solidFill>
                <a:latin typeface="+mj-lt"/>
                <a:ea typeface="Times New Roman" panose="02020603050405020304" pitchFamily="18" charset="0"/>
                <a:cs typeface="Times New Roman" panose="02020603050405020304"/>
              </a:rPr>
              <a:t>The vision of the  Massage In Schools Programme </a:t>
            </a:r>
            <a:br>
              <a:rPr lang="en-GB" sz="2800" b="1" i="1" dirty="0" smtClean="0">
                <a:solidFill>
                  <a:schemeClr val="bg1"/>
                </a:solidFill>
                <a:latin typeface="+mj-lt"/>
                <a:ea typeface="Times New Roman" panose="02020603050405020304" pitchFamily="18" charset="0"/>
                <a:cs typeface="Times New Roman" panose="02020603050405020304"/>
              </a:rPr>
            </a:br>
            <a:r>
              <a:rPr lang="en-GB" sz="2800" b="1" i="1" dirty="0" smtClean="0">
                <a:solidFill>
                  <a:schemeClr val="bg1"/>
                </a:solidFill>
                <a:latin typeface="+mj-lt"/>
                <a:ea typeface="Times New Roman" panose="02020603050405020304" pitchFamily="18" charset="0"/>
                <a:cs typeface="Times New Roman" panose="02020603050405020304"/>
              </a:rPr>
              <a:t>is that every child experiences positive and nurturing touch every day … </a:t>
            </a:r>
            <a:endParaRPr lang="en-GB" sz="2800" b="1" i="1" dirty="0" smtClean="0">
              <a:solidFill>
                <a:schemeClr val="bg1"/>
              </a:solidFill>
              <a:latin typeface="+mj-lt"/>
              <a:ea typeface="Times New Roman" panose="02020603050405020304" pitchFamily="18" charset="0"/>
              <a:cs typeface="Times New Roman" panose="02020603050405020304"/>
            </a:endParaRPr>
          </a:p>
          <a:p>
            <a:pPr marL="0" lvl="0" indent="0" algn="ctr" defTabSz="914400" eaLnBrk="0" fontAlgn="base" hangingPunct="0">
              <a:spcBef>
                <a:spcPct val="0"/>
              </a:spcBef>
              <a:spcAft>
                <a:spcPct val="0"/>
              </a:spcAft>
              <a:buNone/>
            </a:pPr>
            <a:r>
              <a:rPr lang="en-GB" sz="2800" b="1" i="1" dirty="0" smtClean="0">
                <a:solidFill>
                  <a:schemeClr val="bg1"/>
                </a:solidFill>
                <a:latin typeface="+mj-lt"/>
                <a:ea typeface="Times New Roman" panose="02020603050405020304" pitchFamily="18" charset="0"/>
                <a:cs typeface="Times New Roman" panose="02020603050405020304"/>
              </a:rPr>
              <a:t>everywhere in the world.</a:t>
            </a:r>
            <a:endParaRPr lang="sv-SE" sz="2800" b="1" i="1" dirty="0" smtClean="0">
              <a:solidFill>
                <a:schemeClr val="bg1"/>
              </a:solidFill>
              <a:latin typeface="+mj-lt"/>
              <a:cs typeface="Times New Roman" panose="02020603050405020304"/>
            </a:endParaRPr>
          </a:p>
          <a:p>
            <a:pPr algn="ctr"/>
            <a:endParaRPr lang="sv-SE" dirty="0"/>
          </a:p>
        </p:txBody>
      </p:sp>
      <p:pic>
        <p:nvPicPr>
          <p:cNvPr id="5" name="Image 8" descr="MISA Int. smaller.pdf"/>
          <p:cNvPicPr>
            <a:picLocks noChangeAspect="1"/>
          </p:cNvPicPr>
          <p:nvPr/>
        </p:nvPicPr>
        <p:blipFill>
          <a:blip r:embed="rId1" cstate="email"/>
          <a:stretch>
            <a:fillRect/>
          </a:stretch>
        </p:blipFill>
        <p:spPr>
          <a:xfrm>
            <a:off x="7467600" y="5690213"/>
            <a:ext cx="1676400" cy="1167787"/>
          </a:xfrm>
          <a:prstGeom prst="rect">
            <a:avLst/>
          </a:prstGeom>
        </p:spPr>
      </p:pic>
      <p:pic>
        <p:nvPicPr>
          <p:cNvPr id="8" name="Image 7" descr="circle of children massaging.JPG"/>
          <p:cNvPicPr>
            <a:picLocks noChangeAspect="1"/>
          </p:cNvPicPr>
          <p:nvPr/>
        </p:nvPicPr>
        <p:blipFill>
          <a:blip r:embed="rId2"/>
          <a:stretch>
            <a:fillRect/>
          </a:stretch>
        </p:blipFill>
        <p:spPr>
          <a:xfrm>
            <a:off x="2286000" y="3352800"/>
            <a:ext cx="4172712"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43679"/>
            <a:ext cx="8042276" cy="1305201"/>
          </a:xfrm>
        </p:spPr>
        <p:txBody>
          <a:bodyPr/>
          <a:lstStyle/>
          <a:p>
            <a:r>
              <a:rPr lang="en-AU" b="1" dirty="0" smtClean="0">
                <a:solidFill>
                  <a:srgbClr val="3154BA"/>
                </a:solidFill>
              </a:rPr>
              <a:t>Foundations </a:t>
            </a:r>
            <a:br>
              <a:rPr lang="en-AU" b="1" dirty="0" smtClean="0">
                <a:solidFill>
                  <a:srgbClr val="3154BA"/>
                </a:solidFill>
              </a:rPr>
            </a:br>
            <a:r>
              <a:rPr lang="en-AU" b="1" dirty="0" smtClean="0">
                <a:solidFill>
                  <a:srgbClr val="3154BA"/>
                </a:solidFill>
              </a:rPr>
              <a:t>of the MISP:</a:t>
            </a:r>
            <a:br>
              <a:rPr lang="en-AU" b="1" dirty="0" smtClean="0">
                <a:solidFill>
                  <a:srgbClr val="3154BA"/>
                </a:solidFill>
              </a:rPr>
            </a:br>
            <a:endParaRPr lang="en-AU" b="1" dirty="0">
              <a:solidFill>
                <a:srgbClr val="3154BA"/>
              </a:solidFill>
            </a:endParaRPr>
          </a:p>
        </p:txBody>
      </p:sp>
      <p:sp>
        <p:nvSpPr>
          <p:cNvPr id="3" name="Espace réservé du contenu 2"/>
          <p:cNvSpPr>
            <a:spLocks noGrp="1"/>
          </p:cNvSpPr>
          <p:nvPr>
            <p:ph idx="1"/>
          </p:nvPr>
        </p:nvSpPr>
        <p:spPr>
          <a:xfrm>
            <a:off x="549275" y="1904999"/>
            <a:ext cx="8042276" cy="4038601"/>
          </a:xfrm>
        </p:spPr>
        <p:txBody>
          <a:bodyPr>
            <a:normAutofit/>
          </a:bodyPr>
          <a:lstStyle/>
          <a:p>
            <a:pPr>
              <a:buClr>
                <a:srgbClr val="295EA9"/>
              </a:buClr>
              <a:buFont typeface="Wingdings" panose="05000000000000000000" pitchFamily="2" charset="2"/>
              <a:buChar char="§"/>
            </a:pPr>
            <a:r>
              <a:rPr lang="en-GB" dirty="0" smtClean="0">
                <a:solidFill>
                  <a:srgbClr val="A31D51"/>
                </a:solidFill>
              </a:rPr>
              <a:t>Created in the mid 90’s by the co-founders answering requests from schools in Sweden and Canada</a:t>
            </a:r>
            <a:endParaRPr lang="en-GB" dirty="0" smtClean="0">
              <a:solidFill>
                <a:srgbClr val="A31D51"/>
              </a:solidFill>
            </a:endParaRPr>
          </a:p>
          <a:p>
            <a:pPr>
              <a:buClr>
                <a:srgbClr val="295EA9"/>
              </a:buClr>
              <a:buFont typeface="Wingdings" panose="05000000000000000000" pitchFamily="2" charset="2"/>
              <a:buChar char="§"/>
            </a:pPr>
            <a:r>
              <a:rPr lang="en-GB" dirty="0" smtClean="0">
                <a:solidFill>
                  <a:srgbClr val="A31D51"/>
                </a:solidFill>
              </a:rPr>
              <a:t>Established in 2000 following a request            from UK colleagues for an official                massage in schools programme</a:t>
            </a:r>
            <a:endParaRPr lang="en-GB" dirty="0" smtClean="0">
              <a:solidFill>
                <a:srgbClr val="A31D51"/>
              </a:solidFill>
            </a:endParaRPr>
          </a:p>
          <a:p>
            <a:pPr>
              <a:buClr>
                <a:srgbClr val="295EA9"/>
              </a:buClr>
              <a:buFont typeface="Wingdings" panose="05000000000000000000" pitchFamily="2" charset="2"/>
              <a:buChar char="§"/>
            </a:pPr>
            <a:r>
              <a:rPr lang="en-GB" dirty="0" smtClean="0">
                <a:solidFill>
                  <a:srgbClr val="A31D51"/>
                </a:solidFill>
              </a:rPr>
              <a:t>Designed for children 4 to 12 years old</a:t>
            </a:r>
            <a:endParaRPr lang="en-GB" dirty="0">
              <a:solidFill>
                <a:srgbClr val="A31D51"/>
              </a:solidFill>
            </a:endParaRPr>
          </a:p>
        </p:txBody>
      </p:sp>
      <p:pic>
        <p:nvPicPr>
          <p:cNvPr id="4" name="Image 8" descr="MISA Int. smaller.pdf"/>
          <p:cNvPicPr>
            <a:picLocks noChangeAspect="1"/>
          </p:cNvPicPr>
          <p:nvPr/>
        </p:nvPicPr>
        <p:blipFill>
          <a:blip r:embed="rId1" cstate="email"/>
          <a:stretch>
            <a:fillRect/>
          </a:stretch>
        </p:blipFill>
        <p:spPr>
          <a:xfrm>
            <a:off x="7467600" y="5690213"/>
            <a:ext cx="1676400" cy="1167787"/>
          </a:xfrm>
          <a:prstGeom prst="rect">
            <a:avLst/>
          </a:prstGeom>
        </p:spPr>
      </p:pic>
      <p:pic>
        <p:nvPicPr>
          <p:cNvPr id="6"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5142333"/>
            <a:ext cx="1976459" cy="160253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363852"/>
            <a:ext cx="8362951" cy="1336956"/>
          </a:xfrm>
        </p:spPr>
        <p:txBody>
          <a:bodyPr/>
          <a:lstStyle/>
          <a:p>
            <a:r>
              <a:rPr lang="en-AU" b="1" dirty="0" smtClean="0">
                <a:solidFill>
                  <a:srgbClr val="3154BA"/>
                </a:solidFill>
              </a:rPr>
              <a:t>Characteristics of the MISP:</a:t>
            </a:r>
            <a:br>
              <a:rPr lang="en-AU" b="1" dirty="0" smtClean="0">
                <a:solidFill>
                  <a:srgbClr val="3154BA"/>
                </a:solidFill>
              </a:rPr>
            </a:br>
            <a:endParaRPr lang="en-AU" b="1" dirty="0">
              <a:solidFill>
                <a:srgbClr val="3154BA"/>
              </a:solidFill>
            </a:endParaRPr>
          </a:p>
        </p:txBody>
      </p:sp>
      <p:sp>
        <p:nvSpPr>
          <p:cNvPr id="3" name="Espace réservé du contenu 2"/>
          <p:cNvSpPr>
            <a:spLocks noGrp="1"/>
          </p:cNvSpPr>
          <p:nvPr>
            <p:ph idx="1"/>
          </p:nvPr>
        </p:nvSpPr>
        <p:spPr/>
        <p:txBody>
          <a:bodyPr/>
          <a:lstStyle/>
          <a:p>
            <a:pPr marL="285750" indent="-285750">
              <a:buClr>
                <a:srgbClr val="008000"/>
              </a:buClr>
              <a:buFont typeface="Wingdings" panose="05000000000000000000" pitchFamily="2" charset="2"/>
              <a:buChar char="ü"/>
            </a:pPr>
            <a:r>
              <a:rPr lang="en-US" altLang="zh-HK" sz="2800" dirty="0" smtClean="0">
                <a:solidFill>
                  <a:srgbClr val="0070C0"/>
                </a:solidFill>
              </a:rPr>
              <a:t> </a:t>
            </a:r>
            <a:r>
              <a:rPr lang="en-US" altLang="zh-HK" dirty="0" smtClean="0">
                <a:solidFill>
                  <a:srgbClr val="0070C0"/>
                </a:solidFill>
              </a:rPr>
              <a:t>World-wide recognized professional </a:t>
            </a:r>
            <a:r>
              <a:rPr lang="en-US" altLang="zh-HK" dirty="0" err="1" smtClean="0">
                <a:solidFill>
                  <a:srgbClr val="0070C0"/>
                </a:solidFill>
              </a:rPr>
              <a:t>programme</a:t>
            </a:r>
            <a:endParaRPr lang="en-US" altLang="zh-HK" dirty="0" smtClean="0">
              <a:solidFill>
                <a:srgbClr val="0070C0"/>
              </a:solidFill>
            </a:endParaRPr>
          </a:p>
          <a:p>
            <a:pPr marL="285750" indent="-285750">
              <a:buClr>
                <a:srgbClr val="008000"/>
              </a:buClr>
              <a:buFont typeface="Wingdings" panose="05000000000000000000" pitchFamily="2" charset="2"/>
              <a:buChar char="ü"/>
            </a:pPr>
            <a:r>
              <a:rPr lang="en-US" altLang="zh-HK" dirty="0" smtClean="0">
                <a:solidFill>
                  <a:srgbClr val="0070C0"/>
                </a:solidFill>
              </a:rPr>
              <a:t> Positive touch for children</a:t>
            </a:r>
            <a:endParaRPr lang="en-US" altLang="zh-HK" dirty="0" smtClean="0">
              <a:solidFill>
                <a:srgbClr val="0070C0"/>
              </a:solidFill>
            </a:endParaRPr>
          </a:p>
          <a:p>
            <a:pPr marL="285750" lvl="0" indent="-285750">
              <a:buClr>
                <a:srgbClr val="008000"/>
              </a:buClr>
              <a:buFont typeface="Wingdings" panose="05000000000000000000" pitchFamily="2" charset="2"/>
              <a:buChar char="ü"/>
            </a:pPr>
            <a:r>
              <a:rPr lang="en-US" altLang="zh-HK" dirty="0" smtClean="0">
                <a:solidFill>
                  <a:srgbClr val="0070C0"/>
                </a:solidFill>
              </a:rPr>
              <a:t> Enhance concentration and learning memory</a:t>
            </a:r>
            <a:endParaRPr lang="en-US" altLang="zh-HK" dirty="0" smtClean="0">
              <a:solidFill>
                <a:srgbClr val="0070C0"/>
              </a:solidFill>
            </a:endParaRPr>
          </a:p>
          <a:p>
            <a:pPr marL="285750" indent="-285750">
              <a:buClr>
                <a:srgbClr val="008000"/>
              </a:buClr>
              <a:buFont typeface="Wingdings" panose="05000000000000000000" pitchFamily="2" charset="2"/>
              <a:buChar char="ü"/>
            </a:pPr>
            <a:r>
              <a:rPr lang="en-US" altLang="zh-HK" dirty="0" smtClean="0">
                <a:solidFill>
                  <a:srgbClr val="0070C0"/>
                </a:solidFill>
              </a:rPr>
              <a:t> A fully clothed approach</a:t>
            </a:r>
            <a:endParaRPr lang="en-US" altLang="zh-HK" dirty="0" smtClean="0">
              <a:solidFill>
                <a:srgbClr val="0070C0"/>
              </a:solidFill>
            </a:endParaRPr>
          </a:p>
          <a:p>
            <a:pPr marL="285750" indent="-285750">
              <a:buClr>
                <a:srgbClr val="008000"/>
              </a:buClr>
              <a:buFont typeface="Wingdings" panose="05000000000000000000" pitchFamily="2" charset="2"/>
              <a:buChar char="ü"/>
            </a:pPr>
            <a:r>
              <a:rPr lang="en-US" altLang="zh-HK" dirty="0" smtClean="0">
                <a:solidFill>
                  <a:srgbClr val="0070C0"/>
                </a:solidFill>
              </a:rPr>
              <a:t>Child to child massage routine</a:t>
            </a:r>
            <a:endParaRPr lang="en-US" altLang="zh-HK" dirty="0" smtClean="0">
              <a:solidFill>
                <a:srgbClr val="0070C0"/>
              </a:solidFill>
            </a:endParaRPr>
          </a:p>
          <a:p>
            <a:pPr marL="285750" indent="-285750">
              <a:buClr>
                <a:srgbClr val="008000"/>
              </a:buClr>
              <a:buFont typeface="Wingdings" panose="05000000000000000000" pitchFamily="2" charset="2"/>
              <a:buChar char="ü"/>
            </a:pPr>
            <a:r>
              <a:rPr lang="en-US" altLang="zh-HK" dirty="0" smtClean="0">
                <a:solidFill>
                  <a:srgbClr val="0070C0"/>
                </a:solidFill>
              </a:rPr>
              <a:t> Entire routine takes less than 15 </a:t>
            </a:r>
            <a:r>
              <a:rPr lang="en-US" altLang="zh-HK" dirty="0" err="1" smtClean="0">
                <a:solidFill>
                  <a:srgbClr val="0070C0"/>
                </a:solidFill>
              </a:rPr>
              <a:t>mins</a:t>
            </a:r>
            <a:endParaRPr lang="en-US" altLang="zh-HK" dirty="0" smtClean="0">
              <a:solidFill>
                <a:srgbClr val="0070C0"/>
              </a:solidFill>
            </a:endParaRPr>
          </a:p>
          <a:p>
            <a:pPr marL="285750" indent="-285750">
              <a:buClr>
                <a:srgbClr val="008000"/>
              </a:buClr>
              <a:buFont typeface="Wingdings" panose="05000000000000000000" pitchFamily="2" charset="2"/>
              <a:buChar char="ü"/>
            </a:pPr>
            <a:r>
              <a:rPr lang="en-US" altLang="zh-HK" dirty="0" smtClean="0">
                <a:solidFill>
                  <a:srgbClr val="0070C0"/>
                </a:solidFill>
              </a:rPr>
              <a:t> Effectiveness</a:t>
            </a:r>
            <a:endParaRPr lang="en-US" altLang="zh-HK" dirty="0" smtClean="0">
              <a:solidFill>
                <a:srgbClr val="0070C0"/>
              </a:solidFill>
            </a:endParaRPr>
          </a:p>
          <a:p>
            <a:pPr>
              <a:buClr>
                <a:srgbClr val="0070C0"/>
              </a:buClr>
            </a:pPr>
            <a:endParaRPr lang="en-US" altLang="zh-HK" sz="2800" dirty="0" smtClean="0">
              <a:solidFill>
                <a:srgbClr val="0070C0"/>
              </a:solidFill>
            </a:endParaRPr>
          </a:p>
          <a:p>
            <a:endParaRPr lang="zh-HK" altLang="en-US" dirty="0" smtClean="0"/>
          </a:p>
          <a:p>
            <a:pPr>
              <a:buClr>
                <a:srgbClr val="295EA9"/>
              </a:buClr>
              <a:buFont typeface="Wingdings" panose="05000000000000000000" pitchFamily="2" charset="2"/>
              <a:buChar char="§"/>
            </a:pPr>
            <a:endParaRPr lang="en-GB" dirty="0">
              <a:solidFill>
                <a:srgbClr val="A31D51"/>
              </a:solidFill>
            </a:endParaRPr>
          </a:p>
        </p:txBody>
      </p:sp>
      <p:pic>
        <p:nvPicPr>
          <p:cNvPr id="4" name="Image 8" descr="MISA Int. smaller.pdf"/>
          <p:cNvPicPr>
            <a:picLocks noChangeAspect="1"/>
          </p:cNvPicPr>
          <p:nvPr/>
        </p:nvPicPr>
        <p:blipFill>
          <a:blip r:embed="rId1" cstate="email"/>
          <a:stretch>
            <a:fillRect/>
          </a:stretch>
        </p:blipFill>
        <p:spPr>
          <a:xfrm>
            <a:off x="7467600" y="5690213"/>
            <a:ext cx="1676400" cy="1167787"/>
          </a:xfrm>
          <a:prstGeom prst="rect">
            <a:avLst/>
          </a:prstGeom>
        </p:spPr>
      </p:pic>
      <p:pic>
        <p:nvPicPr>
          <p:cNvPr id="6" name="Image 5" descr="Mini_MISP_Czech Republic[rogné.jpg"/>
          <p:cNvPicPr>
            <a:picLocks noChangeAspect="1"/>
          </p:cNvPicPr>
          <p:nvPr/>
        </p:nvPicPr>
        <p:blipFill>
          <a:blip r:embed="rId2"/>
          <a:stretch>
            <a:fillRect/>
          </a:stretch>
        </p:blipFill>
        <p:spPr>
          <a:xfrm>
            <a:off x="6705600" y="3379539"/>
            <a:ext cx="2438400" cy="23106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innehåll 13"/>
          <p:cNvSpPr>
            <a:spLocks noGrp="1"/>
          </p:cNvSpPr>
          <p:nvPr>
            <p:ph idx="1"/>
          </p:nvPr>
        </p:nvSpPr>
        <p:spPr>
          <a:xfrm flipV="1">
            <a:off x="549272" y="1828800"/>
            <a:ext cx="8042276" cy="1295399"/>
          </a:xfrm>
        </p:spPr>
        <p:txBody>
          <a:bodyPr/>
          <a:lstStyle/>
          <a:p>
            <a:endParaRPr lang="sv-SE" dirty="0" smtClean="0"/>
          </a:p>
          <a:p>
            <a:endParaRPr lang="sv-SE" dirty="0" smtClean="0"/>
          </a:p>
          <a:p>
            <a:endParaRPr lang="sv-SE" dirty="0" smtClean="0"/>
          </a:p>
        </p:txBody>
      </p:sp>
      <p:pic>
        <p:nvPicPr>
          <p:cNvPr id="9" name="Image 8" descr="MISA Int. smaller.pdf"/>
          <p:cNvPicPr>
            <a:picLocks noChangeAspect="1"/>
          </p:cNvPicPr>
          <p:nvPr/>
        </p:nvPicPr>
        <p:blipFill>
          <a:blip r:embed="rId1" cstate="email"/>
          <a:stretch>
            <a:fillRect/>
          </a:stretch>
        </p:blipFill>
        <p:spPr>
          <a:xfrm>
            <a:off x="1524000" y="3124199"/>
            <a:ext cx="6400800" cy="3429000"/>
          </a:xfrm>
          <a:prstGeom prst="rect">
            <a:avLst/>
          </a:prstGeom>
        </p:spPr>
      </p:pic>
      <p:sp>
        <p:nvSpPr>
          <p:cNvPr id="10" name="ZoneTexte 9"/>
          <p:cNvSpPr txBox="1"/>
          <p:nvPr/>
        </p:nvSpPr>
        <p:spPr>
          <a:xfrm rot="10800000" flipV="1">
            <a:off x="549272" y="386837"/>
            <a:ext cx="8410091" cy="5201424"/>
          </a:xfrm>
          <a:prstGeom prst="rect">
            <a:avLst/>
          </a:prstGeom>
          <a:noFill/>
        </p:spPr>
        <p:txBody>
          <a:bodyPr wrap="square" rtlCol="0">
            <a:spAutoFit/>
          </a:bodyPr>
          <a:lstStyle/>
          <a:p>
            <a:endParaRPr lang="fr-FR" sz="4400" b="1" dirty="0" smtClean="0">
              <a:solidFill>
                <a:srgbClr val="10569B"/>
              </a:solidFill>
              <a:latin typeface="+mj-lt"/>
              <a:cs typeface="Comic Sans MS" panose="030F0702030302020204"/>
            </a:endParaRPr>
          </a:p>
          <a:p>
            <a:endParaRPr lang="fr-FR" sz="4400" b="1" dirty="0" smtClean="0">
              <a:solidFill>
                <a:srgbClr val="10569B"/>
              </a:solidFill>
              <a:latin typeface="+mj-lt"/>
              <a:cs typeface="Comic Sans MS" panose="030F0702030302020204"/>
            </a:endParaRPr>
          </a:p>
          <a:p>
            <a:endParaRPr lang="fr-FR" sz="4400" b="1" dirty="0" smtClean="0">
              <a:solidFill>
                <a:srgbClr val="10569B"/>
              </a:solidFill>
              <a:latin typeface="+mj-lt"/>
              <a:cs typeface="Comic Sans MS" panose="030F0702030302020204"/>
            </a:endParaRPr>
          </a:p>
          <a:p>
            <a:endParaRPr lang="fr-FR" sz="4400" b="1" dirty="0" smtClean="0">
              <a:solidFill>
                <a:srgbClr val="10569B"/>
              </a:solidFill>
              <a:latin typeface="+mj-lt"/>
              <a:cs typeface="Bangla MN"/>
            </a:endParaRPr>
          </a:p>
          <a:p>
            <a:endParaRPr lang="fr-FR" sz="4400" b="1" dirty="0" smtClean="0">
              <a:solidFill>
                <a:srgbClr val="10569B"/>
              </a:solidFill>
              <a:latin typeface="+mj-lt"/>
              <a:cs typeface="Bangla MN"/>
            </a:endParaRPr>
          </a:p>
          <a:p>
            <a:endParaRPr lang="fr-FR" sz="2800" b="1" dirty="0" smtClean="0">
              <a:solidFill>
                <a:srgbClr val="10569B"/>
              </a:solidFill>
              <a:latin typeface="+mj-lt"/>
              <a:cs typeface="Bangla MN"/>
            </a:endParaRPr>
          </a:p>
          <a:p>
            <a:endParaRPr lang="fr-FR" sz="2800" b="1" dirty="0" smtClean="0">
              <a:solidFill>
                <a:srgbClr val="10569B"/>
              </a:solidFill>
              <a:latin typeface="+mj-lt"/>
              <a:cs typeface="Bangla MN"/>
            </a:endParaRPr>
          </a:p>
          <a:p>
            <a:endParaRPr lang="fr-FR" sz="2800" b="1" dirty="0" smtClean="0">
              <a:solidFill>
                <a:srgbClr val="10569B"/>
              </a:solidFill>
              <a:latin typeface="+mj-lt"/>
              <a:cs typeface="Bangla MN"/>
            </a:endParaRPr>
          </a:p>
          <a:p>
            <a:r>
              <a:rPr lang="fr-FR" sz="2800" b="1" dirty="0" smtClean="0">
                <a:solidFill>
                  <a:srgbClr val="10569B"/>
                </a:solidFill>
                <a:latin typeface="+mj-lt"/>
                <a:cs typeface="Bangla MN"/>
              </a:rPr>
              <a:t> </a:t>
            </a:r>
            <a:endParaRPr lang="fr-FR" sz="2800" b="1" dirty="0" smtClean="0">
              <a:solidFill>
                <a:srgbClr val="10569B"/>
              </a:solidFill>
              <a:latin typeface="+mj-lt"/>
              <a:cs typeface="Bangla MN"/>
            </a:endParaRPr>
          </a:p>
        </p:txBody>
      </p:sp>
      <p:pic>
        <p:nvPicPr>
          <p:cNvPr id="6" name="Image 5" descr="MISA Int. smaller.pdf"/>
          <p:cNvPicPr>
            <a:picLocks noChangeAspect="1"/>
          </p:cNvPicPr>
          <p:nvPr/>
        </p:nvPicPr>
        <p:blipFill>
          <a:blip r:embed="rId2" cstate="email"/>
          <a:stretch>
            <a:fillRect/>
          </a:stretch>
        </p:blipFill>
        <p:spPr>
          <a:xfrm>
            <a:off x="7467600" y="5690213"/>
            <a:ext cx="1676400" cy="963973"/>
          </a:xfrm>
          <a:prstGeom prst="rect">
            <a:avLst/>
          </a:prstGeom>
        </p:spPr>
      </p:pic>
      <p:sp>
        <p:nvSpPr>
          <p:cNvPr id="7" name="Rectangle 6"/>
          <p:cNvSpPr/>
          <p:nvPr/>
        </p:nvSpPr>
        <p:spPr>
          <a:xfrm>
            <a:off x="0" y="1480063"/>
            <a:ext cx="9445153" cy="1323439"/>
          </a:xfrm>
          <a:prstGeom prst="rect">
            <a:avLst/>
          </a:prstGeom>
        </p:spPr>
        <p:txBody>
          <a:bodyPr wrap="square">
            <a:spAutoFit/>
          </a:bodyPr>
          <a:lstStyle/>
          <a:p>
            <a:pPr algn="ctr"/>
            <a:r>
              <a:rPr lang="sv-SE" sz="4000" b="1" dirty="0" smtClean="0">
                <a:solidFill>
                  <a:srgbClr val="10569B"/>
                </a:solidFill>
                <a:cs typeface="Footlight MT Light" panose="0204060206030A020304"/>
              </a:rPr>
              <a:t>The MISP is present in </a:t>
            </a:r>
            <a:r>
              <a:rPr lang="sv-SE" sz="4000" b="1" dirty="0" err="1" smtClean="0">
                <a:solidFill>
                  <a:srgbClr val="10569B"/>
                </a:solidFill>
                <a:cs typeface="Footlight MT Light" panose="0204060206030A020304"/>
              </a:rPr>
              <a:t>nearly</a:t>
            </a:r>
            <a:r>
              <a:rPr lang="sv-SE" sz="4000" b="1" dirty="0" smtClean="0">
                <a:solidFill>
                  <a:srgbClr val="10569B"/>
                </a:solidFill>
                <a:cs typeface="Footlight MT Light" panose="0204060206030A020304"/>
              </a:rPr>
              <a:t> </a:t>
            </a:r>
            <a:endParaRPr lang="sv-SE" sz="4000" b="1" dirty="0" smtClean="0">
              <a:solidFill>
                <a:srgbClr val="10569B"/>
              </a:solidFill>
              <a:cs typeface="Footlight MT Light" panose="0204060206030A020304"/>
            </a:endParaRPr>
          </a:p>
          <a:p>
            <a:pPr algn="ctr"/>
            <a:r>
              <a:rPr lang="sv-SE" sz="4000" b="1" dirty="0" smtClean="0">
                <a:solidFill>
                  <a:srgbClr val="10569B"/>
                </a:solidFill>
                <a:cs typeface="Footlight MT Light" panose="0204060206030A020304"/>
              </a:rPr>
              <a:t>40 </a:t>
            </a:r>
            <a:r>
              <a:rPr lang="sv-SE" sz="4000" b="1" dirty="0" err="1" smtClean="0">
                <a:solidFill>
                  <a:srgbClr val="10569B"/>
                </a:solidFill>
                <a:cs typeface="Footlight MT Light" panose="0204060206030A020304"/>
              </a:rPr>
              <a:t>countries</a:t>
            </a:r>
            <a:endParaRPr lang="sv-SE" sz="4000" b="1" dirty="0" smtClean="0">
              <a:solidFill>
                <a:srgbClr val="10569B"/>
              </a:solidFill>
              <a:cs typeface="Footlight MT Light" panose="0204060206030A020304"/>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re 28"/>
          <p:cNvSpPr>
            <a:spLocks noGrp="1"/>
          </p:cNvSpPr>
          <p:nvPr>
            <p:ph type="title"/>
          </p:nvPr>
        </p:nvSpPr>
        <p:spPr>
          <a:xfrm>
            <a:off x="549275" y="107576"/>
            <a:ext cx="8042276" cy="1721224"/>
          </a:xfrm>
        </p:spPr>
        <p:txBody>
          <a:bodyPr/>
          <a:lstStyle/>
          <a:p>
            <a:r>
              <a:rPr lang="fr-FR" b="1" dirty="0" err="1" smtClean="0">
                <a:solidFill>
                  <a:srgbClr val="1367BA"/>
                </a:solidFill>
              </a:rPr>
              <a:t>Where</a:t>
            </a:r>
            <a:r>
              <a:rPr lang="fr-FR" b="1" dirty="0" smtClean="0">
                <a:solidFill>
                  <a:srgbClr val="1367BA"/>
                </a:solidFill>
              </a:rPr>
              <a:t> in the World</a:t>
            </a:r>
            <a:br>
              <a:rPr lang="fr-FR" b="1" dirty="0" smtClean="0">
                <a:solidFill>
                  <a:srgbClr val="1367BA"/>
                </a:solidFill>
              </a:rPr>
            </a:br>
            <a:r>
              <a:rPr lang="fr-FR" b="1" dirty="0" smtClean="0">
                <a:solidFill>
                  <a:srgbClr val="1367BA"/>
                </a:solidFill>
              </a:rPr>
              <a:t> </a:t>
            </a:r>
            <a:r>
              <a:rPr lang="fr-FR" b="1" dirty="0" err="1" smtClean="0">
                <a:solidFill>
                  <a:srgbClr val="1367BA"/>
                </a:solidFill>
              </a:rPr>
              <a:t>is</a:t>
            </a:r>
            <a:r>
              <a:rPr lang="fr-FR" b="1" dirty="0" smtClean="0">
                <a:solidFill>
                  <a:srgbClr val="1367BA"/>
                </a:solidFill>
              </a:rPr>
              <a:t> the MISP??</a:t>
            </a:r>
            <a:endParaRPr lang="fr-FR" b="1" dirty="0">
              <a:solidFill>
                <a:srgbClr val="1367BA"/>
              </a:solidFill>
            </a:endParaRPr>
          </a:p>
        </p:txBody>
      </p:sp>
      <p:sp>
        <p:nvSpPr>
          <p:cNvPr id="30" name="Espace réservé du contenu 29"/>
          <p:cNvSpPr>
            <a:spLocks noGrp="1"/>
          </p:cNvSpPr>
          <p:nvPr>
            <p:ph idx="1"/>
          </p:nvPr>
        </p:nvSpPr>
        <p:spPr>
          <a:xfrm>
            <a:off x="0" y="1828800"/>
            <a:ext cx="9372599" cy="5562600"/>
          </a:xfrm>
        </p:spPr>
        <p:txBody>
          <a:bodyPr>
            <a:normAutofit/>
          </a:bodyPr>
          <a:lstStyle/>
          <a:p>
            <a:pPr>
              <a:spcAft>
                <a:spcPts val="600"/>
              </a:spcAft>
              <a:buNone/>
            </a:pPr>
            <a:r>
              <a:rPr lang="en-GB" sz="3100" dirty="0" smtClean="0">
                <a:solidFill>
                  <a:srgbClr val="139F0B"/>
                </a:solidFill>
              </a:rPr>
              <a:t>   Argentina, Australia, Belgium, Canada, Chile, China, Czech Republic, Cyprus, England, France, Germany, Guadeloupe, Hong Kong, India, Indonesia, Ireland, Israel, Italy, Japan, Malaysia, Netherlands,  New Zealand, Northern Ireland, Portugal, Puerto Rico, Scotland, Spain, South Africa, Singapore, South Korea, Sweden, Switzerland, Taiwan, USA, Venezuela, Wales</a:t>
            </a:r>
            <a:endParaRPr lang="en-GB" sz="3100" dirty="0" smtClean="0">
              <a:solidFill>
                <a:srgbClr val="139F0B"/>
              </a:solidFill>
            </a:endParaRPr>
          </a:p>
          <a:p>
            <a:pPr>
              <a:spcAft>
                <a:spcPts val="600"/>
              </a:spcAft>
              <a:buNone/>
            </a:pPr>
            <a:endParaRPr lang="fr-FR" dirty="0">
              <a:solidFill>
                <a:srgbClr val="FF6600"/>
              </a:solidFill>
            </a:endParaRPr>
          </a:p>
        </p:txBody>
      </p:sp>
      <p:pic>
        <p:nvPicPr>
          <p:cNvPr id="6" name="Image 8" descr="MISA Int. smaller.pdf"/>
          <p:cNvPicPr>
            <a:picLocks noChangeAspect="1"/>
          </p:cNvPicPr>
          <p:nvPr/>
        </p:nvPicPr>
        <p:blipFill>
          <a:blip r:embed="rId1" cstate="email"/>
          <a:stretch>
            <a:fillRect/>
          </a:stretch>
        </p:blipFill>
        <p:spPr>
          <a:xfrm>
            <a:off x="7467600" y="5690213"/>
            <a:ext cx="1676400" cy="1167787"/>
          </a:xfrm>
          <a:prstGeom prst="rect">
            <a:avLst/>
          </a:prstGeom>
        </p:spPr>
      </p:pic>
      <p:pic>
        <p:nvPicPr>
          <p:cNvPr id="8" name="Image 7" descr="images-1.jpeg"/>
          <p:cNvPicPr>
            <a:picLocks noChangeAspect="1"/>
          </p:cNvPicPr>
          <p:nvPr/>
        </p:nvPicPr>
        <p:blipFill>
          <a:blip r:embed="rId2"/>
          <a:stretch>
            <a:fillRect/>
          </a:stretch>
        </p:blipFill>
        <p:spPr>
          <a:xfrm>
            <a:off x="7198659" y="107576"/>
            <a:ext cx="1945341" cy="18288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b="1" dirty="0" err="1" smtClean="0">
                <a:solidFill>
                  <a:srgbClr val="1367BA"/>
                </a:solidFill>
              </a:rPr>
              <a:t>Why</a:t>
            </a:r>
            <a:r>
              <a:rPr lang="fr-FR" sz="4400" b="1" dirty="0" smtClean="0">
                <a:solidFill>
                  <a:srgbClr val="1367BA"/>
                </a:solidFill>
              </a:rPr>
              <a:t> do </a:t>
            </a:r>
            <a:r>
              <a:rPr lang="fr-FR" sz="4400" b="1" dirty="0" err="1" smtClean="0">
                <a:solidFill>
                  <a:srgbClr val="1367BA"/>
                </a:solidFill>
              </a:rPr>
              <a:t>we</a:t>
            </a:r>
            <a:r>
              <a:rPr lang="fr-FR" sz="4400" b="1" dirty="0" smtClean="0">
                <a:solidFill>
                  <a:srgbClr val="1367BA"/>
                </a:solidFill>
              </a:rPr>
              <a:t> </a:t>
            </a:r>
            <a:r>
              <a:rPr lang="fr-FR" sz="4400" b="1" dirty="0" err="1" smtClean="0">
                <a:solidFill>
                  <a:srgbClr val="1367BA"/>
                </a:solidFill>
              </a:rPr>
              <a:t>need</a:t>
            </a:r>
            <a:r>
              <a:rPr lang="fr-FR" sz="4400" b="1" dirty="0" smtClean="0">
                <a:solidFill>
                  <a:srgbClr val="1367BA"/>
                </a:solidFill>
              </a:rPr>
              <a:t> the MISP?</a:t>
            </a:r>
            <a:endParaRPr lang="fr-FR" sz="4400" b="1" dirty="0">
              <a:solidFill>
                <a:srgbClr val="1367BA"/>
              </a:solidFill>
            </a:endParaRPr>
          </a:p>
        </p:txBody>
      </p:sp>
      <p:sp>
        <p:nvSpPr>
          <p:cNvPr id="3" name="Espace réservé du contenu 2"/>
          <p:cNvSpPr>
            <a:spLocks noGrp="1"/>
          </p:cNvSpPr>
          <p:nvPr>
            <p:ph idx="1"/>
          </p:nvPr>
        </p:nvSpPr>
        <p:spPr/>
        <p:txBody>
          <a:bodyPr>
            <a:normAutofit/>
          </a:bodyPr>
          <a:lstStyle/>
          <a:p>
            <a:pPr>
              <a:buNone/>
            </a:pPr>
            <a:r>
              <a:rPr lang="fr-FR" sz="4400" i="1" dirty="0" smtClean="0">
                <a:solidFill>
                  <a:schemeClr val="bg1"/>
                </a:solidFill>
              </a:rPr>
              <a:t>More and more </a:t>
            </a:r>
            <a:r>
              <a:rPr lang="fr-FR" sz="4400" i="1" dirty="0" err="1" smtClean="0">
                <a:solidFill>
                  <a:schemeClr val="bg1"/>
                </a:solidFill>
              </a:rPr>
              <a:t>children</a:t>
            </a:r>
            <a:r>
              <a:rPr lang="fr-FR" sz="4400" i="1" dirty="0" smtClean="0">
                <a:solidFill>
                  <a:schemeClr val="bg1"/>
                </a:solidFill>
              </a:rPr>
              <a:t> </a:t>
            </a:r>
            <a:r>
              <a:rPr lang="fr-FR" sz="4400" i="1" dirty="0" err="1" smtClean="0">
                <a:solidFill>
                  <a:schemeClr val="bg1"/>
                </a:solidFill>
              </a:rPr>
              <a:t>suffer</a:t>
            </a:r>
            <a:endParaRPr lang="fr-FR" sz="4400" i="1" dirty="0">
              <a:solidFill>
                <a:schemeClr val="bg1"/>
              </a:solidFill>
            </a:endParaRPr>
          </a:p>
        </p:txBody>
      </p:sp>
      <p:pic>
        <p:nvPicPr>
          <p:cNvPr id="4" name="Image 3" descr="Unknown-3.jpeg"/>
          <p:cNvPicPr>
            <a:picLocks noChangeAspect="1"/>
          </p:cNvPicPr>
          <p:nvPr/>
        </p:nvPicPr>
        <p:blipFill>
          <a:blip r:embed="rId1"/>
          <a:stretch>
            <a:fillRect/>
          </a:stretch>
        </p:blipFill>
        <p:spPr>
          <a:xfrm>
            <a:off x="3505200" y="4917271"/>
            <a:ext cx="2336800" cy="1545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descr="images.jpeg"/>
          <p:cNvPicPr>
            <a:picLocks noChangeAspect="1"/>
          </p:cNvPicPr>
          <p:nvPr/>
        </p:nvPicPr>
        <p:blipFill>
          <a:blip r:embed="rId2"/>
          <a:stretch>
            <a:fillRect/>
          </a:stretch>
        </p:blipFill>
        <p:spPr>
          <a:xfrm>
            <a:off x="2286000" y="2914649"/>
            <a:ext cx="1219200" cy="162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descr="Unknown-1.jpeg"/>
          <p:cNvPicPr>
            <a:picLocks noChangeAspect="1"/>
          </p:cNvPicPr>
          <p:nvPr/>
        </p:nvPicPr>
        <p:blipFill>
          <a:blip r:embed="rId3"/>
          <a:stretch>
            <a:fillRect/>
          </a:stretch>
        </p:blipFill>
        <p:spPr>
          <a:xfrm>
            <a:off x="171450" y="3881459"/>
            <a:ext cx="1790700" cy="2227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descr="Unknown.jpeg"/>
          <p:cNvPicPr>
            <a:picLocks noChangeAspect="1"/>
          </p:cNvPicPr>
          <p:nvPr/>
        </p:nvPicPr>
        <p:blipFill>
          <a:blip r:embed="rId4"/>
          <a:stretch>
            <a:fillRect/>
          </a:stretch>
        </p:blipFill>
        <p:spPr>
          <a:xfrm>
            <a:off x="6692901" y="3961392"/>
            <a:ext cx="1898650" cy="1157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descr="Unknown-2.jpeg"/>
          <p:cNvPicPr>
            <a:picLocks noChangeAspect="1"/>
          </p:cNvPicPr>
          <p:nvPr/>
        </p:nvPicPr>
        <p:blipFill>
          <a:blip r:embed="rId5"/>
          <a:stretch>
            <a:fillRect/>
          </a:stretch>
        </p:blipFill>
        <p:spPr>
          <a:xfrm>
            <a:off x="4042200" y="2667000"/>
            <a:ext cx="2256999" cy="15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 8" descr="MISA Int. smaller.pdf"/>
          <p:cNvPicPr>
            <a:picLocks noChangeAspect="1"/>
          </p:cNvPicPr>
          <p:nvPr/>
        </p:nvPicPr>
        <p:blipFill>
          <a:blip r:embed="rId6" cstate="email"/>
          <a:stretch>
            <a:fillRect/>
          </a:stretch>
        </p:blipFill>
        <p:spPr>
          <a:xfrm>
            <a:off x="7467600" y="5690213"/>
            <a:ext cx="1676400" cy="963973"/>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Tradition">
      <a:dk1>
        <a:srgbClr val="FFFFFF"/>
      </a:dk1>
      <a:lt1>
        <a:srgbClr val="000000"/>
      </a:lt1>
      <a:dk2>
        <a:srgbClr val="D28E11"/>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Brise.thmx</Template>
  <TotalTime>0</TotalTime>
  <Words>4055</Words>
  <Application>WPS Presentation</Application>
  <PresentationFormat>On-screen Show (4:3)</PresentationFormat>
  <Paragraphs>194</Paragraphs>
  <Slides>30</Slides>
  <Notes>7</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49" baseType="lpstr">
      <vt:lpstr>Arial</vt:lpstr>
      <vt:lpstr>SimSun</vt:lpstr>
      <vt:lpstr>Wingdings</vt:lpstr>
      <vt:lpstr>Wingdings 2</vt:lpstr>
      <vt:lpstr>Comic Sans MS</vt:lpstr>
      <vt:lpstr>Footlight MT Light</vt:lpstr>
      <vt:lpstr>Times New Roman</vt:lpstr>
      <vt:lpstr>Times New Roman</vt:lpstr>
      <vt:lpstr>Bangla MN</vt:lpstr>
      <vt:lpstr>News Gothic MT</vt:lpstr>
      <vt:lpstr>Microsoft YaHei</vt:lpstr>
      <vt:lpstr/>
      <vt:lpstr>Arial Unicode MS</vt:lpstr>
      <vt:lpstr>Calibri</vt:lpstr>
      <vt:lpstr>Bradley Hand ITC</vt:lpstr>
      <vt:lpstr>Lucida Calligraphy</vt:lpstr>
      <vt:lpstr>Segoe Print</vt:lpstr>
      <vt:lpstr>Brise</vt:lpstr>
      <vt:lpstr>Word.Document.12</vt:lpstr>
      <vt:lpstr>PowerPoint 演示文稿</vt:lpstr>
      <vt:lpstr>PowerPoint 演示文稿</vt:lpstr>
      <vt:lpstr>Co-Founders  </vt:lpstr>
      <vt:lpstr>MISP Vision</vt:lpstr>
      <vt:lpstr>Foundations  of the MISP: </vt:lpstr>
      <vt:lpstr>Characteristics of the MISP: </vt:lpstr>
      <vt:lpstr>PowerPoint 演示文稿</vt:lpstr>
      <vt:lpstr>Where in the World  is the MISP??</vt:lpstr>
      <vt:lpstr>Why do we need the MISP?</vt:lpstr>
      <vt:lpstr>  Bullying and Violence a threat for all children</vt:lpstr>
      <vt:lpstr>Bullying Statistics Globally</vt:lpstr>
      <vt:lpstr>The MISP helps reduce isolation</vt:lpstr>
      <vt:lpstr>PowerPoint 演示文稿</vt:lpstr>
      <vt:lpstr>MISP helps to develop Respect and Gratitude￼</vt:lpstr>
      <vt:lpstr>Weather Massage</vt:lpstr>
      <vt:lpstr>Hormones and Neuro-chemicals  are influenced by the  practice of the MISP</vt:lpstr>
      <vt:lpstr>Remember…</vt:lpstr>
      <vt:lpstr>PowerPoint 演示文稿</vt:lpstr>
      <vt:lpstr>PowerPoint 演示文稿</vt:lpstr>
      <vt:lpstr>With MISP children are able to concentrate better</vt:lpstr>
      <vt:lpstr>      </vt:lpstr>
      <vt:lpstr>Benefits of the MISP</vt:lpstr>
      <vt:lpstr>PowerPoint 演示文稿</vt:lpstr>
      <vt:lpstr>PowerPoint 演示文稿</vt:lpstr>
      <vt:lpstr>            MISP Instructors are qualified to:  *implement the MISP routine in schools/playgroup centres  *implement MISP with children 4-12 years old *conduct family courses  *offer workshops: Touch and Movement for learning        </vt:lpstr>
      <vt:lpstr>PowerPoint 演示文稿</vt:lpstr>
      <vt:lpstr>PowerPoint 演示文稿</vt:lpstr>
      <vt:lpstr>PowerPoint 演示文稿</vt:lpstr>
      <vt:lpstr>PowerPoint 演示文稿</vt:lpstr>
      <vt:lpstr>PowerPoint 演示文稿</vt:lpstr>
    </vt:vector>
  </TitlesOfParts>
  <Company>alterEGO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 Marr</dc:creator>
  <cp:lastModifiedBy>Melissa</cp:lastModifiedBy>
  <cp:revision>788</cp:revision>
  <dcterms:created xsi:type="dcterms:W3CDTF">2015-12-13T19:28:00Z</dcterms:created>
  <dcterms:modified xsi:type="dcterms:W3CDTF">2017-09-07T19:51:00Z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1033-10.2.0.5934</vt:lpwstr>
  </property>
</Properties>
</file>